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notesMasterIdLst>
    <p:notesMasterId r:id="rId106"/>
  </p:notesMasterIdLst>
  <p:sldIdLst>
    <p:sldId id="294" r:id="rId2"/>
    <p:sldId id="340" r:id="rId3"/>
    <p:sldId id="412" r:id="rId4"/>
    <p:sldId id="413" r:id="rId5"/>
    <p:sldId id="472" r:id="rId6"/>
    <p:sldId id="473" r:id="rId7"/>
    <p:sldId id="414" r:id="rId8"/>
    <p:sldId id="417" r:id="rId9"/>
    <p:sldId id="418" r:id="rId10"/>
    <p:sldId id="419" r:id="rId11"/>
    <p:sldId id="484" r:id="rId12"/>
    <p:sldId id="485" r:id="rId13"/>
    <p:sldId id="474" r:id="rId14"/>
    <p:sldId id="422" r:id="rId15"/>
    <p:sldId id="423" r:id="rId16"/>
    <p:sldId id="424" r:id="rId17"/>
    <p:sldId id="425" r:id="rId18"/>
    <p:sldId id="426" r:id="rId19"/>
    <p:sldId id="427" r:id="rId20"/>
    <p:sldId id="428" r:id="rId21"/>
    <p:sldId id="521" r:id="rId22"/>
    <p:sldId id="429" r:id="rId23"/>
    <p:sldId id="430" r:id="rId24"/>
    <p:sldId id="431" r:id="rId25"/>
    <p:sldId id="432" r:id="rId26"/>
    <p:sldId id="433" r:id="rId27"/>
    <p:sldId id="434" r:id="rId28"/>
    <p:sldId id="435" r:id="rId29"/>
    <p:sldId id="436" r:id="rId30"/>
    <p:sldId id="437" r:id="rId31"/>
    <p:sldId id="438" r:id="rId32"/>
    <p:sldId id="439" r:id="rId33"/>
    <p:sldId id="440" r:id="rId34"/>
    <p:sldId id="441" r:id="rId35"/>
    <p:sldId id="442" r:id="rId36"/>
    <p:sldId id="443" r:id="rId37"/>
    <p:sldId id="444" r:id="rId38"/>
    <p:sldId id="445" r:id="rId39"/>
    <p:sldId id="446" r:id="rId40"/>
    <p:sldId id="447" r:id="rId41"/>
    <p:sldId id="448" r:id="rId42"/>
    <p:sldId id="449" r:id="rId43"/>
    <p:sldId id="450" r:id="rId44"/>
    <p:sldId id="451" r:id="rId45"/>
    <p:sldId id="452" r:id="rId46"/>
    <p:sldId id="453" r:id="rId47"/>
    <p:sldId id="454" r:id="rId48"/>
    <p:sldId id="455" r:id="rId49"/>
    <p:sldId id="456" r:id="rId50"/>
    <p:sldId id="457" r:id="rId51"/>
    <p:sldId id="458" r:id="rId52"/>
    <p:sldId id="475" r:id="rId53"/>
    <p:sldId id="459" r:id="rId54"/>
    <p:sldId id="460" r:id="rId55"/>
    <p:sldId id="461" r:id="rId56"/>
    <p:sldId id="462" r:id="rId57"/>
    <p:sldId id="476" r:id="rId58"/>
    <p:sldId id="477" r:id="rId59"/>
    <p:sldId id="463" r:id="rId60"/>
    <p:sldId id="464" r:id="rId61"/>
    <p:sldId id="465" r:id="rId62"/>
    <p:sldId id="478" r:id="rId63"/>
    <p:sldId id="479" r:id="rId64"/>
    <p:sldId id="480" r:id="rId65"/>
    <p:sldId id="466" r:id="rId66"/>
    <p:sldId id="518" r:id="rId67"/>
    <p:sldId id="519" r:id="rId68"/>
    <p:sldId id="513" r:id="rId69"/>
    <p:sldId id="514" r:id="rId70"/>
    <p:sldId id="520" r:id="rId71"/>
    <p:sldId id="515" r:id="rId72"/>
    <p:sldId id="516" r:id="rId73"/>
    <p:sldId id="487" r:id="rId74"/>
    <p:sldId id="502" r:id="rId75"/>
    <p:sldId id="503" r:id="rId76"/>
    <p:sldId id="504" r:id="rId77"/>
    <p:sldId id="505" r:id="rId78"/>
    <p:sldId id="506" r:id="rId79"/>
    <p:sldId id="507" r:id="rId80"/>
    <p:sldId id="508" r:id="rId81"/>
    <p:sldId id="509" r:id="rId82"/>
    <p:sldId id="510" r:id="rId83"/>
    <p:sldId id="488" r:id="rId84"/>
    <p:sldId id="489" r:id="rId85"/>
    <p:sldId id="490" r:id="rId86"/>
    <p:sldId id="511" r:id="rId87"/>
    <p:sldId id="491" r:id="rId88"/>
    <p:sldId id="492" r:id="rId89"/>
    <p:sldId id="493" r:id="rId90"/>
    <p:sldId id="494" r:id="rId91"/>
    <p:sldId id="495" r:id="rId92"/>
    <p:sldId id="496" r:id="rId93"/>
    <p:sldId id="497" r:id="rId94"/>
    <p:sldId id="498" r:id="rId95"/>
    <p:sldId id="499" r:id="rId96"/>
    <p:sldId id="500" r:id="rId97"/>
    <p:sldId id="512" r:id="rId98"/>
    <p:sldId id="467" r:id="rId99"/>
    <p:sldId id="468" r:id="rId100"/>
    <p:sldId id="469" r:id="rId101"/>
    <p:sldId id="517" r:id="rId102"/>
    <p:sldId id="471" r:id="rId103"/>
    <p:sldId id="482" r:id="rId104"/>
    <p:sldId id="333" r:id="rId105"/>
  </p:sldIdLst>
  <p:sldSz cx="17340263" cy="9753600"/>
  <p:notesSz cx="6858000" cy="9144000"/>
  <p:defaultTextStyle>
    <a:defPPr>
      <a:defRPr lang="nl-NL"/>
    </a:defPPr>
    <a:lvl1pPr marL="0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26882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53763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80645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507526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134409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761291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388172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5015055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60" autoAdjust="0"/>
    <p:restoredTop sz="94464" autoAdjust="0"/>
  </p:normalViewPr>
  <p:slideViewPr>
    <p:cSldViewPr snapToGrid="0">
      <p:cViewPr>
        <p:scale>
          <a:sx n="50" d="100"/>
          <a:sy n="50" d="100"/>
        </p:scale>
        <p:origin x="-830" y="-346"/>
      </p:cViewPr>
      <p:guideLst>
        <p:guide orient="horz" pos="3072"/>
        <p:guide pos="5462"/>
      </p:guideLst>
    </p:cSldViewPr>
  </p:slideViewPr>
  <p:outlineViewPr>
    <p:cViewPr>
      <p:scale>
        <a:sx n="33" d="100"/>
        <a:sy n="33" d="100"/>
      </p:scale>
      <p:origin x="0" y="387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B006A-2783-4486-9514-6DFE1115B29F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1D759-295C-484A-9A59-E25428A95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14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111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222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333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444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5554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2665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199776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6887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https://www.w3.org/community/webed/wiki/A_Short_History_of_JavaScript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9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66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66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668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66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319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https://github.com/oracle/node-oracledb</a:t>
            </a:r>
          </a:p>
          <a:p>
            <a:r>
              <a:rPr lang="en-US" dirty="0" smtClean="0"/>
              <a:t>http://www.oracle.com/technetwork/database/database-technologies/scripting-languages/node_js/index.html</a:t>
            </a:r>
          </a:p>
          <a:p>
            <a:r>
              <a:rPr lang="en-US" dirty="0" smtClean="0"/>
              <a:t>https://technology.amis.nl/2016/02/06/linking-application-container-cloud-to-dbaas-expose-rest-api-from-node-js-application-leveraging-node-oracle-database-driver/</a:t>
            </a:r>
          </a:p>
          <a:p>
            <a:r>
              <a:rPr lang="en-US" dirty="0" smtClean="0"/>
              <a:t>https://oraclejetsample-lucasjellema.apaas.em2.oraclecloud.com/?root=hrm</a:t>
            </a:r>
          </a:p>
          <a:p>
            <a:r>
              <a:rPr lang="en-US" dirty="0" smtClean="0"/>
              <a:t>https://data-api-lucasjellema.apaas.em2.oraclecloud.com/departments</a:t>
            </a:r>
          </a:p>
          <a:p>
            <a:r>
              <a:rPr lang="en-US" dirty="0" smtClean="0"/>
              <a:t>https://artist-enricher-api-lucasjellema.apaas.em2.oraclecloud.com/artists/get?artist=meat+loaf</a:t>
            </a:r>
          </a:p>
          <a:p>
            <a:endParaRPr lang="nl-NL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705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On </a:t>
            </a:r>
            <a:r>
              <a:rPr lang="nl-NL" dirty="0" err="1" smtClean="0"/>
              <a:t>websockets</a:t>
            </a:r>
            <a:r>
              <a:rPr lang="nl-NL" dirty="0" smtClean="0"/>
              <a:t>:</a:t>
            </a:r>
            <a:r>
              <a:rPr lang="nl-NL" baseline="0" dirty="0" smtClean="0"/>
              <a:t> https://devcenter.heroku.com/articles/node-websockets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34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http://stackoverflow.com/research/developer-survey-2015#tech</a:t>
            </a:r>
          </a:p>
          <a:p>
            <a:endParaRPr lang="nl-NL" dirty="0" smtClean="0"/>
          </a:p>
          <a:p>
            <a:r>
              <a:rPr lang="en-US" dirty="0" smtClean="0"/>
              <a:t>https://insights.stackoverflow.com/survey/2016#technology</a:t>
            </a:r>
          </a:p>
          <a:p>
            <a:endParaRPr lang="nl-NL" dirty="0" smtClean="0"/>
          </a:p>
          <a:p>
            <a:r>
              <a:rPr lang="en-US" dirty="0" smtClean="0"/>
              <a:t>http://pypl.github.io/PYPL.html</a:t>
            </a:r>
          </a:p>
          <a:p>
            <a:endParaRPr lang="nl-NL" dirty="0" smtClean="0"/>
          </a:p>
          <a:p>
            <a:r>
              <a:rPr lang="en-US" dirty="0" smtClean="0"/>
              <a:t>https://www.tiobe.com/tiobe-index/</a:t>
            </a:r>
          </a:p>
          <a:p>
            <a:endParaRPr lang="nl-NL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925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See: http://khan.io/2015/02/25/the-event-loop-and-non-blocking-io-in-node-js/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537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https://github.com/oracle/node-oracledb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293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https://bsdmag.org/nodejsinbusiness/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33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https://github.com/oracle/node-oracledb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293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https://technology.amis.nl/2016/02/07/deploying-an-oracle-jet-application-to-application-container-cloud-and-running-on-node-js/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564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https://technology.amis.nl/2016/02/07/deploying-an-oracle-jet-application-to-application-container-cloud-and-running-on-node-js/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564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https://github.com/caolan/async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17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MI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839" y="3962704"/>
            <a:ext cx="6320532" cy="199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104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448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568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445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3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5524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1687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3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207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3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5683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3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0274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3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6384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3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2300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2144" y="2571564"/>
            <a:ext cx="14955977" cy="129058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9500"/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92144" y="3886215"/>
            <a:ext cx="14955977" cy="22382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2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2697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0559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2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0865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2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0404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2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9901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2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8716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2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188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567054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42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1942763" cy="5727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13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23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92144" y="2571564"/>
            <a:ext cx="14955977" cy="129058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95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92144" y="3886218"/>
            <a:ext cx="14955977" cy="27070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39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73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rgbClr val="0069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rgbClr val="006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4454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85319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09960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72333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19182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11843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0416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10139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2276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LOKK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0" y="843460"/>
            <a:ext cx="14955977" cy="14505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6500" baseline="0"/>
            </a:lvl1pPr>
          </a:lstStyle>
          <a:p>
            <a:r>
              <a:rPr lang="en-US" dirty="0" err="1" smtClean="0"/>
              <a:t>Luxe</a:t>
            </a:r>
            <a:r>
              <a:rPr lang="en-US" dirty="0" smtClean="0"/>
              <a:t> agenda -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346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1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012659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1819368" y="285075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3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216754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4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024070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5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6024070" y="761526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6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11830779" y="7623292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7</a:t>
            </a:r>
          </a:p>
        </p:txBody>
      </p:sp>
    </p:spTree>
    <p:extLst>
      <p:ext uri="{BB962C8B-B14F-4D97-AF65-F5344CB8AC3E}">
        <p14:creationId xmlns:p14="http://schemas.microsoft.com/office/powerpoint/2010/main" val="1351776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1708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0714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4948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rgbClr val="008F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rgbClr val="008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5114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04664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1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754246" y="0"/>
            <a:ext cx="4037434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33213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2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219410" y="0"/>
            <a:ext cx="4037434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71158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25824" y="1073151"/>
            <a:ext cx="10498139" cy="6596063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nl-NL" dirty="0" smtClean="0"/>
              <a:t>Gebruik een slide als deze voor een quote of ter verduidelijking van een hoofdstuk. Deze tekst wordt horizontaal en verticaal gecentreerd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88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ZW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51817" y="3425808"/>
            <a:ext cx="11236645" cy="11221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7300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7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051817" y="4523464"/>
            <a:ext cx="11236645" cy="3862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73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41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51817" y="3425808"/>
            <a:ext cx="11236645" cy="11221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73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051817" y="4523464"/>
            <a:ext cx="11236645" cy="3862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73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44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77772" y="843460"/>
            <a:ext cx="7561167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smtClean="0"/>
              <a:t>Basic agenda –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877300" y="842965"/>
            <a:ext cx="7772400" cy="767238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84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F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95258" y="6480163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26099" y="59061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99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PI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38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PAYOFF 2 PI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28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AYOFF 2 PI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9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PAYOFF 2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01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PI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57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5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GRE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54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20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516" y="4294428"/>
            <a:ext cx="3835882" cy="120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54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77772" y="843460"/>
            <a:ext cx="7561167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Op de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877300" y="842965"/>
            <a:ext cx="7772400" cy="76723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23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AMI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66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361212" y="473111"/>
            <a:ext cx="1755004" cy="716880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99359" y="780345"/>
            <a:ext cx="9127380" cy="14080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4741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 smtClean="0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867013" y="2521338"/>
            <a:ext cx="15572102" cy="686156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456925" indent="-456925">
              <a:lnSpc>
                <a:spcPts val="3725"/>
              </a:lnSpc>
              <a:spcAft>
                <a:spcPts val="0"/>
              </a:spcAft>
              <a:defRPr sz="3200" b="0" i="0">
                <a:latin typeface="Arial" pitchFamily="34" charset="0"/>
                <a:cs typeface="Arial"/>
              </a:defRPr>
            </a:lvl1pPr>
            <a:lvl2pPr marL="916539" indent="-459614" algn="l">
              <a:buSzPct val="100000"/>
              <a:buFont typeface="Arial" pitchFamily="34" charset="0"/>
              <a:buChar char="–"/>
              <a:tabLst>
                <a:tab pos="1669122" algn="l"/>
              </a:tabLst>
              <a:defRPr sz="2700" i="0" baseline="0">
                <a:latin typeface="Arial" pitchFamily="34" charset="0"/>
                <a:cs typeface="Arial" pitchFamily="34" charset="0"/>
              </a:defRPr>
            </a:lvl2pPr>
            <a:lvl3pPr marL="1292831" indent="-357478">
              <a:buFont typeface="Arial" pitchFamily="34" charset="0"/>
              <a:buChar char="•"/>
              <a:defRPr sz="2000" baseline="0">
                <a:latin typeface="Arial" pitchFamily="34" charset="0"/>
              </a:defRPr>
            </a:lvl3pPr>
            <a:lvl4pPr marL="1696000" indent="-378980">
              <a:buFont typeface="Arial" pitchFamily="34" charset="0"/>
              <a:buChar char="–"/>
              <a:defRPr sz="2000" baseline="0">
                <a:latin typeface="Arial" pitchFamily="34" charset="0"/>
              </a:defRPr>
            </a:lvl4pPr>
            <a:lvl5pPr marL="1118123" indent="-365540">
              <a:buFont typeface="Arial" pitchFamily="34" charset="0"/>
              <a:buChar char="•"/>
              <a:defRPr/>
            </a:lvl5pPr>
          </a:lstStyle>
          <a:p>
            <a:r>
              <a:rPr lang="nl-NL" smtClean="0"/>
              <a:t>Xxxx</a:t>
            </a:r>
          </a:p>
          <a:p>
            <a:pPr lvl="1"/>
            <a:r>
              <a:rPr lang="nl-NL" sz="2400" smtClean="0"/>
              <a:t>Xxxx</a:t>
            </a:r>
          </a:p>
          <a:p>
            <a:pPr lvl="2"/>
            <a:r>
              <a:rPr lang="nl-NL" sz="2400" smtClean="0"/>
              <a:t>Xxx</a:t>
            </a:r>
          </a:p>
          <a:p>
            <a:pPr lvl="3"/>
            <a:r>
              <a:rPr lang="nl-NL" sz="2400" smtClean="0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2601293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361212" y="473111"/>
            <a:ext cx="1755004" cy="716880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99359" y="780345"/>
            <a:ext cx="9127380" cy="14080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4741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 smtClean="0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822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67013" y="9040143"/>
            <a:ext cx="4046061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A80D3F4-BE92-40ED-BB36-22F03F9BF743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924590" y="9040143"/>
            <a:ext cx="5491083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361212" y="473111"/>
            <a:ext cx="1755004" cy="716880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03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9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726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2172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2214" y="519113"/>
            <a:ext cx="14955837" cy="1885951"/>
          </a:xfrm>
          <a:prstGeom prst="rect">
            <a:avLst/>
          </a:prstGeom>
        </p:spPr>
        <p:txBody>
          <a:bodyPr vert="horz" lIns="91422" tIns="45712" rIns="91422" bIns="4571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214" y="2597151"/>
            <a:ext cx="14955837" cy="6188075"/>
          </a:xfrm>
          <a:prstGeom prst="rect">
            <a:avLst/>
          </a:prstGeom>
        </p:spPr>
        <p:txBody>
          <a:bodyPr vert="horz" lIns="91422" tIns="45712" rIns="91422" bIns="4571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2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26" r:id="rId3"/>
    <p:sldLayoutId id="2147483764" r:id="rId4"/>
    <p:sldLayoutId id="2147483704" r:id="rId5"/>
    <p:sldLayoutId id="2147483727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  <p:sldLayoutId id="2147483776" r:id="rId18"/>
    <p:sldLayoutId id="2147483777" r:id="rId19"/>
    <p:sldLayoutId id="2147483778" r:id="rId20"/>
    <p:sldLayoutId id="2147483779" r:id="rId21"/>
    <p:sldLayoutId id="2147483780" r:id="rId22"/>
    <p:sldLayoutId id="2147483781" r:id="rId23"/>
    <p:sldLayoutId id="2147483782" r:id="rId24"/>
    <p:sldLayoutId id="2147483783" r:id="rId25"/>
    <p:sldLayoutId id="2147483784" r:id="rId26"/>
    <p:sldLayoutId id="2147483763" r:id="rId27"/>
    <p:sldLayoutId id="2147483708" r:id="rId28"/>
    <p:sldLayoutId id="2147483729" r:id="rId29"/>
    <p:sldLayoutId id="2147483730" r:id="rId30"/>
    <p:sldLayoutId id="2147483785" r:id="rId31"/>
    <p:sldLayoutId id="2147483786" r:id="rId32"/>
    <p:sldLayoutId id="2147483787" r:id="rId33"/>
    <p:sldLayoutId id="2147483788" r:id="rId34"/>
    <p:sldLayoutId id="2147483789" r:id="rId35"/>
    <p:sldLayoutId id="2147483790" r:id="rId36"/>
    <p:sldLayoutId id="2147483791" r:id="rId37"/>
    <p:sldLayoutId id="2147483792" r:id="rId38"/>
    <p:sldLayoutId id="2147483793" r:id="rId39"/>
    <p:sldLayoutId id="2147483794" r:id="rId40"/>
    <p:sldLayoutId id="2147483795" r:id="rId41"/>
    <p:sldLayoutId id="2147483796" r:id="rId42"/>
    <p:sldLayoutId id="2147483797" r:id="rId43"/>
    <p:sldLayoutId id="2147483798" r:id="rId44"/>
    <p:sldLayoutId id="2147483799" r:id="rId45"/>
    <p:sldLayoutId id="2147483800" r:id="rId46"/>
    <p:sldLayoutId id="2147483713" r:id="rId47"/>
    <p:sldLayoutId id="2147483715" r:id="rId48"/>
    <p:sldLayoutId id="2147483728" r:id="rId49"/>
    <p:sldLayoutId id="2147483716" r:id="rId50"/>
    <p:sldLayoutId id="2147483717" r:id="rId51"/>
    <p:sldLayoutId id="2147483759" r:id="rId52"/>
    <p:sldLayoutId id="2147483760" r:id="rId53"/>
    <p:sldLayoutId id="2147483761" r:id="rId54"/>
    <p:sldLayoutId id="2147483758" r:id="rId55"/>
    <p:sldLayoutId id="2147483733" r:id="rId56"/>
    <p:sldLayoutId id="2147483762" r:id="rId57"/>
    <p:sldLayoutId id="2147483731" r:id="rId58"/>
    <p:sldLayoutId id="2147483718" r:id="rId59"/>
    <p:sldLayoutId id="2147483719" r:id="rId60"/>
    <p:sldLayoutId id="2147483885" r:id="rId61"/>
    <p:sldLayoutId id="2147483886" r:id="rId62"/>
    <p:sldLayoutId id="2147483887" r:id="rId63"/>
  </p:sldLayoutIdLst>
  <p:timing>
    <p:tnLst>
      <p:par>
        <p:cTn id="1" dur="indefinite" restart="never" nodeType="tmRoot"/>
      </p:par>
    </p:tnLst>
  </p:timing>
  <p:txStyles>
    <p:titleStyle>
      <a:lvl1pPr algn="l" defTabSz="1218978" rtl="0" eaLnBrk="1" latinLnBrk="0" hangingPunct="1">
        <a:lnSpc>
          <a:spcPct val="90000"/>
        </a:lnSpc>
        <a:spcBef>
          <a:spcPct val="0"/>
        </a:spcBef>
        <a:buNone/>
        <a:defRPr sz="6000" b="1" kern="1200" cap="all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304745" indent="-304745" algn="l" defTabSz="1218978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91423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52372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213321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2437957" indent="0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3352190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680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168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57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0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78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67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57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45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35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23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13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8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8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hyperlink" Target="mailto:lucas.jellema@amis.nl" TargetMode="External"/><Relationship Id="rId7" Type="http://schemas.openxmlformats.org/officeDocument/2006/relationships/image" Target="../media/image101.png"/><Relationship Id="rId2" Type="http://schemas.openxmlformats.org/officeDocument/2006/relationships/hyperlink" Target="http://technology.amis.nl/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0.png"/><Relationship Id="rId5" Type="http://schemas.openxmlformats.org/officeDocument/2006/relationships/hyperlink" Target="mailto:info@amis.nl" TargetMode="External"/><Relationship Id="rId4" Type="http://schemas.openxmlformats.org/officeDocument/2006/relationships/hyperlink" Target="http://www.amis.nl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50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50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lucasjellema/nodejs-workshop-june2017" TargetMode="External"/><Relationship Id="rId1" Type="http://schemas.openxmlformats.org/officeDocument/2006/relationships/slideLayout" Target="../slideLayouts/slideLayout2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hyperlink" Target="https://data-api-lucasjellema.apaas.em2.oraclecloud.com/departments" TargetMode="External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oraclejetsample-lucasjellema.apaas.em2.oraclecloud.com/?root=hrm" TargetMode="External"/><Relationship Id="rId11" Type="http://schemas.openxmlformats.org/officeDocument/2006/relationships/image" Target="../media/image50.png"/><Relationship Id="rId5" Type="http://schemas.openxmlformats.org/officeDocument/2006/relationships/image" Target="../media/image53.png"/><Relationship Id="rId10" Type="http://schemas.openxmlformats.org/officeDocument/2006/relationships/image" Target="../media/image15.png"/><Relationship Id="rId4" Type="http://schemas.openxmlformats.org/officeDocument/2006/relationships/image" Target="../media/image52.png"/><Relationship Id="rId9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Relationship Id="rId4" Type="http://schemas.openxmlformats.org/officeDocument/2006/relationships/hyperlink" Target="https://data-api-lucasjellema.apaas.em2.oraclecloud.com/departments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gif"/><Relationship Id="rId7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75.png"/><Relationship Id="rId5" Type="http://schemas.openxmlformats.org/officeDocument/2006/relationships/image" Target="../media/image50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74.gi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9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3.png"/><Relationship Id="rId5" Type="http://schemas.openxmlformats.org/officeDocument/2006/relationships/image" Target="../media/image82.gif"/><Relationship Id="rId4" Type="http://schemas.openxmlformats.org/officeDocument/2006/relationships/image" Target="../media/image8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0.png"/><Relationship Id="rId7" Type="http://schemas.openxmlformats.org/officeDocument/2006/relationships/image" Target="../media/image82.gi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1.png"/><Relationship Id="rId9" Type="http://schemas.openxmlformats.org/officeDocument/2006/relationships/image" Target="../media/image84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3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pache_License" TargetMode="External"/><Relationship Id="rId2" Type="http://schemas.openxmlformats.org/officeDocument/2006/relationships/hyperlink" Target="https://en.wikipedia.org/wiki/GNU_Affero_General_Public_License" TargetMode="External"/><Relationship Id="rId1" Type="http://schemas.openxmlformats.org/officeDocument/2006/relationships/slideLayout" Target="../slideLayouts/slideLayout2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9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hyperlink" Target="https://mlab.com/" TargetMode="External"/><Relationship Id="rId2" Type="http://schemas.openxmlformats.org/officeDocument/2006/relationships/hyperlink" Target="https://hub.docker.com/r/_/mongo/" TargetMode="External"/><Relationship Id="rId1" Type="http://schemas.openxmlformats.org/officeDocument/2006/relationships/slideLayout" Target="../slideLayouts/slideLayout28.xml"/><Relationship Id="rId4" Type="http://schemas.openxmlformats.org/officeDocument/2006/relationships/hyperlink" Target="https://cloud.mongodb.com/" TargetMode="Externa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acle/node-oracledb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9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830641" y="3453103"/>
            <a:ext cx="9185819" cy="3508573"/>
          </a:xfrm>
          <a:prstGeom prst="rect">
            <a:avLst/>
          </a:prstGeom>
        </p:spPr>
        <p:txBody>
          <a:bodyPr lIns="91422" tIns="45712" rIns="91422" bIns="45712"/>
          <a:lstStyle>
            <a:lvl1pPr algn="l" defTabSz="12192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baseline="0">
                <a:solidFill>
                  <a:schemeClr val="tx1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nl-NL" sz="6600" dirty="0" err="1" smtClean="0">
                <a:solidFill>
                  <a:srgbClr val="FF0000"/>
                </a:solidFill>
              </a:rPr>
              <a:t>Handson</a:t>
            </a:r>
            <a:r>
              <a:rPr lang="nl-NL" sz="6600" dirty="0" smtClean="0">
                <a:solidFill>
                  <a:srgbClr val="FF0000"/>
                </a:solidFill>
              </a:rPr>
              <a:t> workshop</a:t>
            </a:r>
          </a:p>
          <a:p>
            <a:r>
              <a:rPr lang="nl-NL" sz="6600" dirty="0" err="1" smtClean="0">
                <a:solidFill>
                  <a:srgbClr val="FF0000"/>
                </a:solidFill>
              </a:rPr>
              <a:t>Introducing</a:t>
            </a:r>
            <a:r>
              <a:rPr lang="nl-NL" sz="6600" dirty="0" smtClean="0">
                <a:solidFill>
                  <a:srgbClr val="FF0000"/>
                </a:solidFill>
              </a:rPr>
              <a:t> </a:t>
            </a:r>
            <a:r>
              <a:rPr lang="nl-NL" sz="6600" dirty="0" smtClean="0">
                <a:solidFill>
                  <a:srgbClr val="FF0000"/>
                </a:solidFill>
              </a:rPr>
              <a:t>Node</a:t>
            </a:r>
            <a:endParaRPr lang="nl-NL" sz="6600" dirty="0">
              <a:solidFill>
                <a:srgbClr val="FF0000"/>
              </a:solidFill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215941" y="8291475"/>
            <a:ext cx="14955977" cy="2707095"/>
          </a:xfrm>
          <a:prstGeom prst="rect">
            <a:avLst/>
          </a:prstGeom>
        </p:spPr>
        <p:txBody>
          <a:bodyPr lIns="91422" tIns="45712" rIns="91422" bIns="45712"/>
          <a:lstStyle>
            <a:lvl1pPr marL="304804" indent="-304804" algn="l" defTabSz="1219216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914412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2pPr>
            <a:lvl3pPr marL="1524020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3pPr>
            <a:lvl4pPr marL="2133629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4pPr>
            <a:lvl5pPr marL="2438432" indent="0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5pPr>
            <a:lvl6pPr marL="3352844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53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60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68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Lucas Jellema</a:t>
            </a:r>
          </a:p>
          <a:p>
            <a:pPr marL="0" indent="0">
              <a:buNone/>
            </a:pP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22nd </a:t>
            </a:r>
            <a:r>
              <a:rPr lang="nl-NL" b="1" dirty="0" err="1" smtClean="0">
                <a:solidFill>
                  <a:schemeClr val="accent6">
                    <a:lumMod val="50000"/>
                  </a:schemeClr>
                </a:solidFill>
              </a:rPr>
              <a:t>June</a:t>
            </a: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2017, </a:t>
            </a: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AMIS, The Netherlands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41" y="169181"/>
            <a:ext cx="4787859" cy="1508674"/>
          </a:xfrm>
          <a:prstGeom prst="rect">
            <a:avLst/>
          </a:prstGeom>
        </p:spPr>
      </p:pic>
      <p:pic>
        <p:nvPicPr>
          <p:cNvPr id="9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160" y="5367536"/>
            <a:ext cx="6096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32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Brief </a:t>
            </a:r>
            <a:r>
              <a:rPr lang="nl-NL" dirty="0" err="1" smtClean="0"/>
              <a:t>History</a:t>
            </a:r>
            <a:r>
              <a:rPr lang="nl-NL" dirty="0" smtClean="0"/>
              <a:t> of Node.js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>
          <a:xfrm>
            <a:off x="1094741" y="1765301"/>
            <a:ext cx="14206219" cy="5727700"/>
          </a:xfrm>
        </p:spPr>
        <p:txBody>
          <a:bodyPr>
            <a:noAutofit/>
          </a:bodyPr>
          <a:lstStyle/>
          <a:p>
            <a:r>
              <a:rPr lang="nl-NL" dirty="0" smtClean="0"/>
              <a:t>2009 – </a:t>
            </a:r>
            <a:r>
              <a:rPr lang="nl-NL" dirty="0" err="1" smtClean="0"/>
              <a:t>unveiled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en-US" dirty="0"/>
              <a:t>Ryan </a:t>
            </a:r>
            <a:r>
              <a:rPr lang="en-US" dirty="0" smtClean="0"/>
              <a:t>Dahl, written on Linux, leveraging Google V8</a:t>
            </a:r>
          </a:p>
          <a:p>
            <a:r>
              <a:rPr lang="nl-NL" dirty="0" smtClean="0"/>
              <a:t>2010</a:t>
            </a:r>
          </a:p>
          <a:p>
            <a:pPr lvl="1"/>
            <a:r>
              <a:rPr lang="nl-NL" sz="3200" dirty="0" err="1" smtClean="0"/>
              <a:t>Initial</a:t>
            </a:r>
            <a:r>
              <a:rPr lang="nl-NL" sz="3200" dirty="0" smtClean="0"/>
              <a:t> release of </a:t>
            </a:r>
            <a:r>
              <a:rPr lang="nl-NL" sz="3200" i="1" dirty="0" err="1" smtClean="0"/>
              <a:t>express</a:t>
            </a:r>
            <a:r>
              <a:rPr lang="nl-NL" sz="3200" dirty="0" smtClean="0"/>
              <a:t> – </a:t>
            </a:r>
            <a:r>
              <a:rPr lang="nl-NL" sz="3200" dirty="0" err="1" smtClean="0"/>
              <a:t>the</a:t>
            </a:r>
            <a:r>
              <a:rPr lang="nl-NL" sz="3200" dirty="0" smtClean="0"/>
              <a:t> default </a:t>
            </a:r>
            <a:r>
              <a:rPr lang="en-US" sz="3200" dirty="0"/>
              <a:t>web application server </a:t>
            </a:r>
            <a:r>
              <a:rPr lang="en-US" sz="3200" dirty="0" smtClean="0"/>
              <a:t>framework</a:t>
            </a:r>
            <a:endParaRPr lang="nl-NL" sz="3200" dirty="0" smtClean="0"/>
          </a:p>
          <a:p>
            <a:r>
              <a:rPr lang="nl-NL" dirty="0" smtClean="0"/>
              <a:t>2011</a:t>
            </a:r>
          </a:p>
          <a:p>
            <a:pPr lvl="1"/>
            <a:r>
              <a:rPr lang="nl-NL" sz="3200" dirty="0" smtClean="0"/>
              <a:t>package manager </a:t>
            </a:r>
            <a:r>
              <a:rPr lang="nl-NL" sz="3200" i="1" dirty="0" err="1" smtClean="0"/>
              <a:t>npm</a:t>
            </a:r>
            <a:r>
              <a:rPr lang="nl-NL" sz="3200" dirty="0" smtClean="0"/>
              <a:t> </a:t>
            </a:r>
            <a:r>
              <a:rPr lang="nl-NL" sz="3200" dirty="0" err="1" smtClean="0"/>
              <a:t>introduced</a:t>
            </a:r>
            <a:r>
              <a:rPr lang="nl-NL" sz="3200" dirty="0" smtClean="0"/>
              <a:t> – </a:t>
            </a:r>
            <a:r>
              <a:rPr lang="nl-NL" sz="3200" dirty="0" err="1" smtClean="0"/>
              <a:t>to</a:t>
            </a:r>
            <a:r>
              <a:rPr lang="nl-NL" sz="3200" dirty="0" smtClean="0"/>
              <a:t> </a:t>
            </a:r>
            <a:r>
              <a:rPr lang="en-US" sz="3200" dirty="0" smtClean="0"/>
              <a:t>publish </a:t>
            </a:r>
            <a:r>
              <a:rPr lang="en-US" sz="3200" dirty="0"/>
              <a:t>and share open-source Node.js libraries and </a:t>
            </a:r>
            <a:r>
              <a:rPr lang="en-US" sz="3200" dirty="0" smtClean="0"/>
              <a:t>simplify </a:t>
            </a:r>
            <a:r>
              <a:rPr lang="en-US" sz="3200" dirty="0"/>
              <a:t>installation, updating and uninstallation of libraries</a:t>
            </a:r>
            <a:r>
              <a:rPr lang="nl-NL" sz="3200" dirty="0" smtClean="0"/>
              <a:t> </a:t>
            </a:r>
          </a:p>
          <a:p>
            <a:pPr lvl="1"/>
            <a:r>
              <a:rPr lang="nl-NL" sz="3200" dirty="0" smtClean="0"/>
              <a:t>Native Windows </a:t>
            </a:r>
            <a:r>
              <a:rPr lang="nl-NL" sz="3200" dirty="0" err="1" smtClean="0"/>
              <a:t>implementation</a:t>
            </a:r>
            <a:r>
              <a:rPr lang="nl-NL" sz="3200" dirty="0" smtClean="0"/>
              <a:t> of Node.js </a:t>
            </a:r>
            <a:r>
              <a:rPr lang="nl-NL" sz="3200" dirty="0" err="1" smtClean="0"/>
              <a:t>released</a:t>
            </a:r>
            <a:endParaRPr lang="nl-NL" sz="3200" dirty="0" smtClean="0"/>
          </a:p>
          <a:p>
            <a:r>
              <a:rPr lang="nl-NL" dirty="0" smtClean="0"/>
              <a:t>2011-2015 </a:t>
            </a:r>
            <a:r>
              <a:rPr lang="nl-NL" dirty="0" err="1" smtClean="0"/>
              <a:t>Many</a:t>
            </a:r>
            <a:r>
              <a:rPr lang="nl-NL" dirty="0" smtClean="0"/>
              <a:t> Cloud Platforms </a:t>
            </a:r>
            <a:r>
              <a:rPr lang="nl-NL" dirty="0" err="1" smtClean="0"/>
              <a:t>supporting</a:t>
            </a:r>
            <a:r>
              <a:rPr lang="nl-NL" dirty="0" smtClean="0"/>
              <a:t> Node.js</a:t>
            </a:r>
          </a:p>
          <a:p>
            <a:pPr lvl="1"/>
            <a:r>
              <a:rPr lang="nl-NL" sz="3200" dirty="0" err="1"/>
              <a:t>Heroku</a:t>
            </a:r>
            <a:r>
              <a:rPr lang="nl-NL" sz="3200" dirty="0"/>
              <a:t>, </a:t>
            </a:r>
            <a:r>
              <a:rPr lang="nl-NL" sz="3200" dirty="0" err="1"/>
              <a:t>Joyent</a:t>
            </a:r>
            <a:r>
              <a:rPr lang="nl-NL" sz="3200" dirty="0"/>
              <a:t>, Cloud </a:t>
            </a:r>
            <a:r>
              <a:rPr lang="nl-NL" sz="3200" dirty="0" err="1"/>
              <a:t>Foundry</a:t>
            </a:r>
            <a:r>
              <a:rPr lang="nl-NL" sz="3200" dirty="0"/>
              <a:t>, </a:t>
            </a:r>
            <a:r>
              <a:rPr lang="nl-NL" sz="3200" dirty="0" err="1"/>
              <a:t>Nodester</a:t>
            </a:r>
            <a:r>
              <a:rPr lang="nl-NL" sz="3200" dirty="0"/>
              <a:t>, </a:t>
            </a:r>
            <a:r>
              <a:rPr lang="nl-NL" sz="3200" dirty="0" err="1"/>
              <a:t>NodeJitsu</a:t>
            </a:r>
            <a:r>
              <a:rPr lang="nl-NL" sz="3200" dirty="0"/>
              <a:t>, Microsoft </a:t>
            </a:r>
            <a:r>
              <a:rPr lang="nl-NL" sz="3200" dirty="0" err="1" smtClean="0"/>
              <a:t>Azure</a:t>
            </a:r>
            <a:r>
              <a:rPr lang="nl-NL" sz="3200" dirty="0" smtClean="0"/>
              <a:t>, IBM </a:t>
            </a:r>
            <a:r>
              <a:rPr lang="nl-NL" sz="3200" dirty="0" err="1" smtClean="0"/>
              <a:t>BlueMix</a:t>
            </a:r>
            <a:r>
              <a:rPr lang="nl-NL" sz="3200" dirty="0" smtClean="0"/>
              <a:t>, Google </a:t>
            </a:r>
            <a:r>
              <a:rPr lang="nl-NL" sz="3200" dirty="0" err="1" smtClean="0"/>
              <a:t>AppEngine</a:t>
            </a:r>
            <a:r>
              <a:rPr lang="nl-NL" sz="3200" dirty="0" smtClean="0"/>
              <a:t>, AWS, …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0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…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perform</a:t>
            </a:r>
            <a:r>
              <a:rPr lang="nl-NL" dirty="0" smtClean="0"/>
              <a:t> </a:t>
            </a:r>
            <a:r>
              <a:rPr lang="nl-NL" dirty="0" smtClean="0">
                <a:solidFill>
                  <a:srgbClr val="FF0000"/>
                </a:solidFill>
              </a:rPr>
              <a:t>SQL</a:t>
            </a:r>
            <a:r>
              <a:rPr lang="nl-NL" dirty="0" smtClean="0"/>
              <a:t> or PL/SQL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917701" y="2146301"/>
            <a:ext cx="11942763" cy="57277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76971" y="1961726"/>
            <a:ext cx="16386321" cy="7025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5" y="1961727"/>
            <a:ext cx="14428356" cy="6681193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... 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connection.execute</a:t>
            </a:r>
            <a:r>
              <a:rPr lang="en-US" sz="2000" dirty="0">
                <a:latin typeface="Lucida Console" panose="020B0609040504020204" pitchFamily="49" charset="0"/>
              </a:rPr>
              <a:t>(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"</a:t>
            </a:r>
            <a:r>
              <a:rPr lang="en-US" sz="2000" b="1" dirty="0">
                <a:latin typeface="Lucida Console" panose="020B0609040504020204" pitchFamily="49" charset="0"/>
              </a:rPr>
              <a:t>SELECT </a:t>
            </a:r>
            <a:r>
              <a:rPr lang="en-US" sz="2000" b="1" dirty="0" err="1">
                <a:latin typeface="Lucida Console" panose="020B0609040504020204" pitchFamily="49" charset="0"/>
              </a:rPr>
              <a:t>department_id</a:t>
            </a:r>
            <a:r>
              <a:rPr lang="en-US" sz="2000" b="1" dirty="0">
                <a:latin typeface="Lucida Console" panose="020B0609040504020204" pitchFamily="49" charset="0"/>
              </a:rPr>
              <a:t>, </a:t>
            </a:r>
            <a:r>
              <a:rPr lang="en-US" sz="2000" b="1" dirty="0" err="1">
                <a:latin typeface="Lucida Console" panose="020B0609040504020204" pitchFamily="49" charset="0"/>
              </a:rPr>
              <a:t>department_name</a:t>
            </a:r>
            <a:r>
              <a:rPr lang="en-US" sz="2000" b="1" dirty="0">
                <a:latin typeface="Lucida Console" panose="020B0609040504020204" pitchFamily="49" charset="0"/>
              </a:rPr>
              <a:t> " +</a:t>
            </a:r>
          </a:p>
          <a:p>
            <a:r>
              <a:rPr lang="en-US" sz="2000" b="1" dirty="0">
                <a:latin typeface="Lucida Console" panose="020B0609040504020204" pitchFamily="49" charset="0"/>
              </a:rPr>
              <a:t>        "FROM departments " +</a:t>
            </a:r>
          </a:p>
          <a:p>
            <a:r>
              <a:rPr lang="en-US" sz="2000" b="1" dirty="0">
                <a:latin typeface="Lucida Console" panose="020B0609040504020204" pitchFamily="49" charset="0"/>
              </a:rPr>
              <a:t>        "WHERE </a:t>
            </a:r>
            <a:r>
              <a:rPr lang="en-US" sz="2000" b="1" dirty="0" err="1">
                <a:latin typeface="Lucida Console" panose="020B0609040504020204" pitchFamily="49" charset="0"/>
              </a:rPr>
              <a:t>department_id</a:t>
            </a:r>
            <a:r>
              <a:rPr lang="en-US" sz="2000" b="1" dirty="0">
                <a:latin typeface="Lucida Console" panose="020B0609040504020204" pitchFamily="49" charset="0"/>
              </a:rPr>
              <a:t> = :did</a:t>
            </a:r>
            <a:r>
              <a:rPr lang="en-US" sz="2000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[180],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function(err, result)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{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if (err) {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</a:t>
            </a:r>
            <a:r>
              <a:rPr lang="en-US" sz="2000" dirty="0" err="1">
                <a:latin typeface="Lucida Console" panose="020B0609040504020204" pitchFamily="49" charset="0"/>
              </a:rPr>
              <a:t>console.error</a:t>
            </a:r>
            <a:r>
              <a:rPr lang="en-US" sz="2000" dirty="0">
                <a:latin typeface="Lucida Console" panose="020B0609040504020204" pitchFamily="49" charset="0"/>
              </a:rPr>
              <a:t>(</a:t>
            </a:r>
            <a:r>
              <a:rPr lang="en-US" sz="2000" dirty="0" err="1">
                <a:latin typeface="Lucida Console" panose="020B0609040504020204" pitchFamily="49" charset="0"/>
              </a:rPr>
              <a:t>err.message</a:t>
            </a:r>
            <a:r>
              <a:rPr lang="en-US" sz="20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</a:t>
            </a:r>
            <a:r>
              <a:rPr lang="en-US" sz="2000" dirty="0" err="1">
                <a:latin typeface="Lucida Console" panose="020B0609040504020204" pitchFamily="49" charset="0"/>
              </a:rPr>
              <a:t>doRelease</a:t>
            </a:r>
            <a:r>
              <a:rPr lang="en-US" sz="2000" dirty="0">
                <a:latin typeface="Lucida Console" panose="020B0609040504020204" pitchFamily="49" charset="0"/>
              </a:rPr>
              <a:t>(connection);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return;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}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console.log(</a:t>
            </a:r>
            <a:r>
              <a:rPr lang="en-US" sz="2000" dirty="0" err="1">
                <a:latin typeface="Lucida Console" panose="020B0609040504020204" pitchFamily="49" charset="0"/>
              </a:rPr>
              <a:t>result.metaData</a:t>
            </a:r>
            <a:r>
              <a:rPr lang="en-US" sz="20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console.log(</a:t>
            </a:r>
            <a:r>
              <a:rPr lang="en-US" sz="2000" dirty="0" err="1">
                <a:latin typeface="Lucida Console" panose="020B0609040504020204" pitchFamily="49" charset="0"/>
              </a:rPr>
              <a:t>result.rows</a:t>
            </a:r>
            <a:r>
              <a:rPr lang="en-US" sz="20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</a:t>
            </a:r>
            <a:r>
              <a:rPr lang="en-US" sz="2000" dirty="0" err="1">
                <a:latin typeface="Lucida Console" panose="020B0609040504020204" pitchFamily="49" charset="0"/>
              </a:rPr>
              <a:t>doRelease</a:t>
            </a:r>
            <a:r>
              <a:rPr lang="en-US" sz="2000" dirty="0">
                <a:latin typeface="Lucida Console" panose="020B0609040504020204" pitchFamily="49" charset="0"/>
              </a:rPr>
              <a:t>(connection);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});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});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function </a:t>
            </a:r>
            <a:r>
              <a:rPr lang="en-US" sz="2000" dirty="0" err="1">
                <a:latin typeface="Lucida Console" panose="020B0609040504020204" pitchFamily="49" charset="0"/>
              </a:rPr>
              <a:t>doRelease</a:t>
            </a:r>
            <a:r>
              <a:rPr lang="en-US" sz="2000" dirty="0">
                <a:latin typeface="Lucida Console" panose="020B0609040504020204" pitchFamily="49" charset="0"/>
              </a:rPr>
              <a:t>(connection)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{ </a:t>
            </a:r>
            <a:r>
              <a:rPr lang="en-US" sz="2000" dirty="0" err="1">
                <a:latin typeface="Lucida Console" panose="020B0609040504020204" pitchFamily="49" charset="0"/>
              </a:rPr>
              <a:t>connection.release</a:t>
            </a:r>
            <a:r>
              <a:rPr lang="en-US" sz="2000" dirty="0">
                <a:latin typeface="Lucida Console" panose="020B0609040504020204" pitchFamily="49" charset="0"/>
              </a:rPr>
              <a:t>( function(err) {…});}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203866" y="2268961"/>
            <a:ext cx="819316" cy="122893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991527" y="6918947"/>
            <a:ext cx="2457948" cy="1363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/>
              <a:t>Integration Tier</a:t>
            </a:r>
          </a:p>
          <a:p>
            <a:pPr algn="ctr"/>
            <a:endParaRPr lang="nl-NL" sz="2700" dirty="0"/>
          </a:p>
        </p:txBody>
      </p:sp>
      <p:pic>
        <p:nvPicPr>
          <p:cNvPr id="14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620" y="7522399"/>
            <a:ext cx="2235443" cy="83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/>
          <p:cNvSpPr/>
          <p:nvPr/>
        </p:nvSpPr>
        <p:spPr>
          <a:xfrm>
            <a:off x="13176370" y="7834540"/>
            <a:ext cx="1092421" cy="5507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6" name="Can 15"/>
          <p:cNvSpPr/>
          <p:nvPr/>
        </p:nvSpPr>
        <p:spPr>
          <a:xfrm>
            <a:off x="14268792" y="7037277"/>
            <a:ext cx="2321395" cy="1808511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7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…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perform</a:t>
            </a:r>
            <a:r>
              <a:rPr lang="nl-NL" dirty="0" smtClean="0"/>
              <a:t> SQL or </a:t>
            </a:r>
            <a:r>
              <a:rPr lang="nl-NL" dirty="0" smtClean="0">
                <a:solidFill>
                  <a:srgbClr val="FF0000"/>
                </a:solidFill>
              </a:rPr>
              <a:t>PL/SQL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917701" y="2146301"/>
            <a:ext cx="11942763" cy="57277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101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76971" y="1961726"/>
            <a:ext cx="16386321" cy="7025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5" y="1961727"/>
            <a:ext cx="15976662" cy="5388531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... </a:t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 err="1">
                <a:latin typeface="Lucida Console" panose="020B0609040504020204" pitchFamily="49" charset="0"/>
              </a:rPr>
              <a:t>var</a:t>
            </a:r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bindvars</a:t>
            </a:r>
            <a:r>
              <a:rPr lang="en-US" sz="2000" dirty="0">
                <a:latin typeface="Lucida Console" panose="020B0609040504020204" pitchFamily="49" charset="0"/>
              </a:rPr>
              <a:t> = { </a:t>
            </a:r>
            <a:r>
              <a:rPr lang="en-US" sz="2000" dirty="0" err="1">
                <a:latin typeface="Lucida Console" panose="020B0609040504020204" pitchFamily="49" charset="0"/>
              </a:rPr>
              <a:t>employeeId</a:t>
            </a:r>
            <a:r>
              <a:rPr lang="en-US" sz="2000" dirty="0">
                <a:latin typeface="Lucida Console" panose="020B0609040504020204" pitchFamily="49" charset="0"/>
              </a:rPr>
              <a:t>: { </a:t>
            </a:r>
            <a:r>
              <a:rPr lang="en-US" sz="2000" dirty="0" err="1">
                <a:latin typeface="Lucida Console" panose="020B0609040504020204" pitchFamily="49" charset="0"/>
              </a:rPr>
              <a:t>val</a:t>
            </a:r>
            <a:r>
              <a:rPr lang="en-US" sz="2000" dirty="0">
                <a:latin typeface="Lucida Console" panose="020B0609040504020204" pitchFamily="49" charset="0"/>
              </a:rPr>
              <a:t>: </a:t>
            </a:r>
            <a:r>
              <a:rPr lang="en-US" sz="2000" dirty="0" err="1" smtClean="0">
                <a:latin typeface="Lucida Console" panose="020B0609040504020204" pitchFamily="49" charset="0"/>
              </a:rPr>
              <a:t>empId</a:t>
            </a:r>
            <a:r>
              <a:rPr lang="en-US" sz="2000" dirty="0" smtClean="0">
                <a:latin typeface="Lucida Console" panose="020B0609040504020204" pitchFamily="49" charset="0"/>
              </a:rPr>
              <a:t> </a:t>
            </a:r>
            <a:r>
              <a:rPr lang="en-US" sz="2000" dirty="0">
                <a:latin typeface="Lucida Console" panose="020B0609040504020204" pitchFamily="49" charset="0"/>
              </a:rPr>
              <a:t>, </a:t>
            </a:r>
            <a:r>
              <a:rPr lang="en-US" sz="2000" dirty="0" err="1">
                <a:latin typeface="Lucida Console" panose="020B0609040504020204" pitchFamily="49" charset="0"/>
              </a:rPr>
              <a:t>dir</a:t>
            </a:r>
            <a:r>
              <a:rPr lang="en-US" sz="2000" dirty="0">
                <a:latin typeface="Lucida Console" panose="020B0609040504020204" pitchFamily="49" charset="0"/>
              </a:rPr>
              <a:t>: </a:t>
            </a:r>
            <a:r>
              <a:rPr lang="en-US" sz="2000" dirty="0" err="1">
                <a:latin typeface="Lucida Console" panose="020B0609040504020204" pitchFamily="49" charset="0"/>
              </a:rPr>
              <a:t>oracledb.BIND_IN</a:t>
            </a:r>
            <a:r>
              <a:rPr lang="en-US" sz="2000" dirty="0">
                <a:latin typeface="Lucida Console" panose="020B0609040504020204" pitchFamily="49" charset="0"/>
              </a:rPr>
              <a:t>, type: </a:t>
            </a:r>
            <a:r>
              <a:rPr lang="en-US" sz="2000" dirty="0" err="1">
                <a:latin typeface="Lucida Console" panose="020B0609040504020204" pitchFamily="49" charset="0"/>
              </a:rPr>
              <a:t>oracledb.NUMBER</a:t>
            </a:r>
            <a:r>
              <a:rPr lang="en-US" sz="2000" dirty="0">
                <a:latin typeface="Lucida Console" panose="020B0609040504020204" pitchFamily="49" charset="0"/>
              </a:rPr>
              <a:t> }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   </a:t>
            </a:r>
            <a:r>
              <a:rPr lang="en-US" sz="2000" dirty="0" smtClean="0">
                <a:latin typeface="Lucida Console" panose="020B0609040504020204" pitchFamily="49" charset="0"/>
              </a:rPr>
              <a:t>, </a:t>
            </a:r>
            <a:r>
              <a:rPr lang="en-US" sz="2000" dirty="0" err="1">
                <a:latin typeface="Lucida Console" panose="020B0609040504020204" pitchFamily="49" charset="0"/>
              </a:rPr>
              <a:t>newVoteCount</a:t>
            </a:r>
            <a:r>
              <a:rPr lang="en-US" sz="2000" dirty="0">
                <a:latin typeface="Lucida Console" panose="020B0609040504020204" pitchFamily="49" charset="0"/>
              </a:rPr>
              <a:t>: { </a:t>
            </a:r>
            <a:r>
              <a:rPr lang="en-US" sz="2000" dirty="0" err="1">
                <a:latin typeface="Lucida Console" panose="020B0609040504020204" pitchFamily="49" charset="0"/>
              </a:rPr>
              <a:t>dir</a:t>
            </a:r>
            <a:r>
              <a:rPr lang="en-US" sz="2000" dirty="0">
                <a:latin typeface="Lucida Console" panose="020B0609040504020204" pitchFamily="49" charset="0"/>
              </a:rPr>
              <a:t>: </a:t>
            </a:r>
            <a:r>
              <a:rPr lang="en-US" sz="2000" dirty="0" err="1">
                <a:latin typeface="Lucida Console" panose="020B0609040504020204" pitchFamily="49" charset="0"/>
              </a:rPr>
              <a:t>oracledb.BIND_OUT</a:t>
            </a:r>
            <a:r>
              <a:rPr lang="en-US" sz="2000" dirty="0">
                <a:latin typeface="Lucida Console" panose="020B0609040504020204" pitchFamily="49" charset="0"/>
              </a:rPr>
              <a:t>, type: </a:t>
            </a:r>
            <a:r>
              <a:rPr lang="en-US" sz="2000" dirty="0" err="1">
                <a:latin typeface="Lucida Console" panose="020B0609040504020204" pitchFamily="49" charset="0"/>
              </a:rPr>
              <a:t>oracledb.NUMBER</a:t>
            </a:r>
            <a:r>
              <a:rPr lang="en-US" sz="2000" dirty="0">
                <a:latin typeface="Lucida Console" panose="020B0609040504020204" pitchFamily="49" charset="0"/>
              </a:rPr>
              <a:t> }                            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   </a:t>
            </a:r>
            <a:r>
              <a:rPr lang="en-US" sz="2000" dirty="0" smtClean="0">
                <a:latin typeface="Lucida Console" panose="020B0609040504020204" pitchFamily="49" charset="0"/>
              </a:rPr>
              <a:t>};	</a:t>
            </a:r>
          </a:p>
          <a:p>
            <a:r>
              <a:rPr lang="en-US" sz="2000" dirty="0" err="1" smtClean="0">
                <a:latin typeface="Lucida Console" panose="020B0609040504020204" pitchFamily="49" charset="0"/>
              </a:rPr>
              <a:t>var</a:t>
            </a:r>
            <a:r>
              <a:rPr lang="en-US" sz="2000" dirty="0" smtClean="0">
                <a:latin typeface="Lucida Console" panose="020B0609040504020204" pitchFamily="49" charset="0"/>
              </a:rPr>
              <a:t> </a:t>
            </a:r>
            <a:r>
              <a:rPr lang="en-US" sz="2000" dirty="0" err="1" smtClean="0">
                <a:latin typeface="Lucida Console" panose="020B0609040504020204" pitchFamily="49" charset="0"/>
              </a:rPr>
              <a:t>plsqlStatement</a:t>
            </a:r>
            <a:r>
              <a:rPr lang="en-US" sz="2000" dirty="0" smtClean="0">
                <a:latin typeface="Lucida Console" panose="020B0609040504020204" pitchFamily="49" charset="0"/>
              </a:rPr>
              <a:t> = "begin </a:t>
            </a:r>
            <a:r>
              <a:rPr lang="en-US" sz="2000" dirty="0" err="1" smtClean="0">
                <a:latin typeface="Lucida Console" panose="020B0609040504020204" pitchFamily="49" charset="0"/>
              </a:rPr>
              <a:t>employee_api.vote_for_employee</a:t>
            </a:r>
            <a:r>
              <a:rPr lang="en-US" sz="2000" dirty="0" smtClean="0">
                <a:latin typeface="Lucida Console" panose="020B0609040504020204" pitchFamily="49" charset="0"/>
              </a:rPr>
              <a:t>( </a:t>
            </a:r>
            <a:r>
              <a:rPr lang="en-US" sz="2000" dirty="0" err="1" smtClean="0">
                <a:latin typeface="Lucida Console" panose="020B0609040504020204" pitchFamily="49" charset="0"/>
              </a:rPr>
              <a:t>p_id</a:t>
            </a:r>
            <a:r>
              <a:rPr lang="en-US" sz="2000" dirty="0" smtClean="0">
                <a:latin typeface="Lucida Console" panose="020B0609040504020204" pitchFamily="49" charset="0"/>
              </a:rPr>
              <a:t> =&gt; :</a:t>
            </a:r>
            <a:r>
              <a:rPr lang="en-US" sz="2000" dirty="0" err="1" smtClean="0">
                <a:latin typeface="Lucida Console" panose="020B0609040504020204" pitchFamily="49" charset="0"/>
              </a:rPr>
              <a:t>employeeId</a:t>
            </a:r>
            <a:r>
              <a:rPr lang="en-US" sz="2000" dirty="0" smtClean="0">
                <a:latin typeface="Lucida Console" panose="020B0609040504020204" pitchFamily="49" charset="0"/>
              </a:rPr>
              <a:t/>
            </a:r>
            <a:br>
              <a:rPr lang="en-US" sz="2000" dirty="0" smtClean="0">
                <a:latin typeface="Lucida Console" panose="020B0609040504020204" pitchFamily="49" charset="0"/>
              </a:rPr>
            </a:br>
            <a:r>
              <a:rPr lang="en-US" sz="2000" dirty="0" smtClean="0">
                <a:latin typeface="Lucida Console" panose="020B0609040504020204" pitchFamily="49" charset="0"/>
              </a:rPr>
              <a:t>                                                          , </a:t>
            </a:r>
            <a:r>
              <a:rPr lang="en-US" sz="2000" dirty="0" err="1" smtClean="0">
                <a:latin typeface="Lucida Console" panose="020B0609040504020204" pitchFamily="49" charset="0"/>
              </a:rPr>
              <a:t>p_new_vote_count</a:t>
            </a:r>
            <a:r>
              <a:rPr lang="en-US" sz="2000" dirty="0" smtClean="0">
                <a:latin typeface="Lucida Console" panose="020B0609040504020204" pitchFamily="49" charset="0"/>
              </a:rPr>
              <a:t>=&gt; :</a:t>
            </a:r>
            <a:r>
              <a:rPr lang="en-US" sz="2000" dirty="0" err="1" smtClean="0">
                <a:latin typeface="Lucida Console" panose="020B0609040504020204" pitchFamily="49" charset="0"/>
              </a:rPr>
              <a:t>newVoteCount</a:t>
            </a:r>
            <a:r>
              <a:rPr lang="en-US" sz="2000" dirty="0" smtClean="0">
                <a:latin typeface="Lucida Console" panose="020B0609040504020204" pitchFamily="49" charset="0"/>
              </a:rPr>
              <a:t>); end;";</a:t>
            </a:r>
          </a:p>
          <a:p>
            <a:r>
              <a:rPr lang="en-US" sz="2000" dirty="0" err="1" smtClean="0">
                <a:latin typeface="Lucida Console" panose="020B0609040504020204" pitchFamily="49" charset="0"/>
              </a:rPr>
              <a:t>var</a:t>
            </a:r>
            <a:r>
              <a:rPr lang="en-US" sz="2000" dirty="0" smtClean="0">
                <a:latin typeface="Lucida Console" panose="020B0609040504020204" pitchFamily="49" charset="0"/>
              </a:rPr>
              <a:t> </a:t>
            </a:r>
            <a:r>
              <a:rPr lang="en-US" sz="2000" dirty="0">
                <a:latin typeface="Lucida Console" panose="020B0609040504020204" pitchFamily="49" charset="0"/>
              </a:rPr>
              <a:t>options = {"</a:t>
            </a:r>
            <a:r>
              <a:rPr lang="en-US" sz="2000" dirty="0" err="1">
                <a:latin typeface="Lucida Console" panose="020B0609040504020204" pitchFamily="49" charset="0"/>
              </a:rPr>
              <a:t>autoCommit</a:t>
            </a:r>
            <a:r>
              <a:rPr lang="en-US" sz="2000" dirty="0">
                <a:latin typeface="Lucida Console" panose="020B0609040504020204" pitchFamily="49" charset="0"/>
              </a:rPr>
              <a:t>":true};  </a:t>
            </a:r>
          </a:p>
          <a:p>
            <a:r>
              <a:rPr lang="en-US" sz="2000" dirty="0" err="1" smtClean="0">
                <a:latin typeface="Lucida Console" panose="020B0609040504020204" pitchFamily="49" charset="0"/>
              </a:rPr>
              <a:t>connection.execute</a:t>
            </a:r>
            <a:r>
              <a:rPr lang="en-US" sz="2000" dirty="0">
                <a:latin typeface="Lucida Console" panose="020B0609040504020204" pitchFamily="49" charset="0"/>
              </a:rPr>
              <a:t>( </a:t>
            </a:r>
            <a:r>
              <a:rPr lang="en-US" sz="2000" dirty="0" err="1" smtClean="0">
                <a:latin typeface="Lucida Console" panose="020B0609040504020204" pitchFamily="49" charset="0"/>
              </a:rPr>
              <a:t>plsqlStatement</a:t>
            </a:r>
            <a:r>
              <a:rPr lang="en-US" sz="2000" dirty="0" smtClean="0">
                <a:latin typeface="Lucida Console" panose="020B0609040504020204" pitchFamily="49" charset="0"/>
              </a:rPr>
              <a:t> </a:t>
            </a:r>
            <a:r>
              <a:rPr lang="en-US" sz="2000" dirty="0">
                <a:latin typeface="Lucida Console" panose="020B0609040504020204" pitchFamily="49" charset="0"/>
              </a:rPr>
              <a:t>, </a:t>
            </a:r>
            <a:r>
              <a:rPr lang="en-US" sz="2000" dirty="0" err="1">
                <a:latin typeface="Lucida Console" panose="020B0609040504020204" pitchFamily="49" charset="0"/>
              </a:rPr>
              <a:t>bindvars</a:t>
            </a:r>
            <a:r>
              <a:rPr lang="en-US" sz="2000" dirty="0">
                <a:latin typeface="Lucida Console" panose="020B0609040504020204" pitchFamily="49" charset="0"/>
              </a:rPr>
              <a:t>, options,  function (err, result) {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if(err</a:t>
            </a:r>
            <a:r>
              <a:rPr lang="en-US" sz="2000" dirty="0">
                <a:latin typeface="Lucida Console" panose="020B0609040504020204" pitchFamily="49" charset="0"/>
              </a:rPr>
              <a:t>) </a:t>
            </a:r>
            <a:r>
              <a:rPr lang="en-US" sz="2000" dirty="0" smtClean="0">
                <a:latin typeface="Lucida Console" panose="020B0609040504020204" pitchFamily="49" charset="0"/>
              </a:rPr>
              <a:t>{</a:t>
            </a: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   </a:t>
            </a:r>
            <a:r>
              <a:rPr lang="en-US" sz="2000" dirty="0" smtClean="0">
                <a:latin typeface="Lucida Console" panose="020B0609040504020204" pitchFamily="49" charset="0"/>
              </a:rPr>
              <a:t>// handle error</a:t>
            </a:r>
            <a:br>
              <a:rPr lang="en-US" sz="2000" dirty="0" smtClean="0">
                <a:latin typeface="Lucida Console" panose="020B0609040504020204" pitchFamily="49" charset="0"/>
              </a:rPr>
            </a:br>
            <a:r>
              <a:rPr lang="en-US" sz="2000" dirty="0" smtClean="0">
                <a:latin typeface="Lucida Console" panose="020B0609040504020204" pitchFamily="49" charset="0"/>
              </a:rPr>
              <a:t>    </a:t>
            </a:r>
            <a:r>
              <a:rPr lang="en-US" sz="2000" dirty="0" err="1" smtClean="0">
                <a:latin typeface="Lucida Console" panose="020B0609040504020204" pitchFamily="49" charset="0"/>
              </a:rPr>
              <a:t>doRelease</a:t>
            </a:r>
            <a:r>
              <a:rPr lang="en-US" sz="2000" dirty="0" smtClean="0">
                <a:latin typeface="Lucida Console" panose="020B0609040504020204" pitchFamily="49" charset="0"/>
              </a:rPr>
              <a:t>(connection</a:t>
            </a:r>
            <a:r>
              <a:rPr lang="en-US" sz="2000" dirty="0">
                <a:latin typeface="Lucida Console" panose="020B0609040504020204" pitchFamily="49" charset="0"/>
              </a:rPr>
              <a:t>); 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</a:t>
            </a:r>
            <a:r>
              <a:rPr lang="en-US" sz="2000" dirty="0" smtClean="0">
                <a:latin typeface="Lucida Console" panose="020B0609040504020204" pitchFamily="49" charset="0"/>
              </a:rPr>
              <a:t>} </a:t>
            </a: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 smtClean="0">
                <a:latin typeface="Lucida Console" panose="020B0609040504020204" pitchFamily="49" charset="0"/>
              </a:rPr>
              <a:t>   else </a:t>
            </a:r>
            <a:r>
              <a:rPr lang="en-US" sz="2000" dirty="0">
                <a:latin typeface="Lucida Console" panose="020B0609040504020204" pitchFamily="49" charset="0"/>
              </a:rPr>
              <a:t>{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  </a:t>
            </a:r>
            <a:r>
              <a:rPr lang="en-US" sz="2000" dirty="0" err="1" smtClean="0">
                <a:latin typeface="Lucida Console" panose="020B0609040504020204" pitchFamily="49" charset="0"/>
              </a:rPr>
              <a:t>var</a:t>
            </a:r>
            <a:r>
              <a:rPr lang="en-US" sz="2000" dirty="0" smtClean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newNumberOfVotes</a:t>
            </a:r>
            <a:r>
              <a:rPr lang="en-US" sz="2000" dirty="0">
                <a:latin typeface="Lucida Console" panose="020B0609040504020204" pitchFamily="49" charset="0"/>
              </a:rPr>
              <a:t> = </a:t>
            </a:r>
            <a:r>
              <a:rPr lang="en-US" sz="2000" dirty="0" err="1">
                <a:latin typeface="Lucida Console" panose="020B0609040504020204" pitchFamily="49" charset="0"/>
              </a:rPr>
              <a:t>result.outBinds.newVoteCount</a:t>
            </a:r>
            <a:r>
              <a:rPr lang="en-US" sz="20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  </a:t>
            </a:r>
            <a:r>
              <a:rPr lang="en-US" sz="2000" dirty="0" err="1" smtClean="0">
                <a:latin typeface="Lucida Console" panose="020B0609040504020204" pitchFamily="49" charset="0"/>
              </a:rPr>
              <a:t>doRelease</a:t>
            </a:r>
            <a:r>
              <a:rPr lang="en-US" sz="2000" dirty="0" smtClean="0">
                <a:latin typeface="Lucida Console" panose="020B0609040504020204" pitchFamily="49" charset="0"/>
              </a:rPr>
              <a:t>(connection</a:t>
            </a:r>
            <a:r>
              <a:rPr lang="en-US" sz="20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};</a:t>
            </a: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 </a:t>
            </a:r>
            <a:r>
              <a:rPr lang="en-US" sz="2000" dirty="0" smtClean="0">
                <a:latin typeface="Lucida Console" panose="020B0609040504020204" pitchFamily="49" charset="0"/>
              </a:rPr>
              <a:t>});</a:t>
            </a:r>
            <a:endParaRPr lang="en-US" sz="2000" dirty="0">
              <a:latin typeface="Lucida Console" panose="020B0609040504020204" pitchFamily="49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203866" y="2268961"/>
            <a:ext cx="819316" cy="122893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991527" y="6918947"/>
            <a:ext cx="2457948" cy="1363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/>
              <a:t>Integration Tier</a:t>
            </a:r>
          </a:p>
          <a:p>
            <a:pPr algn="ctr"/>
            <a:endParaRPr lang="nl-NL" sz="2700" dirty="0"/>
          </a:p>
        </p:txBody>
      </p:sp>
      <p:pic>
        <p:nvPicPr>
          <p:cNvPr id="14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620" y="7522399"/>
            <a:ext cx="2235443" cy="83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/>
          <p:cNvSpPr/>
          <p:nvPr/>
        </p:nvSpPr>
        <p:spPr>
          <a:xfrm>
            <a:off x="13176370" y="7834540"/>
            <a:ext cx="1092421" cy="5507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6" name="Can 15"/>
          <p:cNvSpPr/>
          <p:nvPr/>
        </p:nvSpPr>
        <p:spPr>
          <a:xfrm>
            <a:off x="14268792" y="7037277"/>
            <a:ext cx="2321395" cy="1808511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0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Your</a:t>
            </a:r>
            <a:r>
              <a:rPr lang="nl-NL" dirty="0" smtClean="0"/>
              <a:t> Next steps </a:t>
            </a:r>
            <a:r>
              <a:rPr lang="nl-NL" dirty="0" err="1" smtClean="0"/>
              <a:t>with</a:t>
            </a:r>
            <a:r>
              <a:rPr lang="nl-NL" dirty="0" smtClean="0"/>
              <a:t> Node </a:t>
            </a:r>
            <a:br>
              <a:rPr lang="nl-NL" dirty="0" smtClean="0"/>
            </a:br>
            <a:r>
              <a:rPr lang="nl-NL" dirty="0" smtClean="0"/>
              <a:t>…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beyond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nl-NL" dirty="0" smtClean="0"/>
              <a:t>API Development</a:t>
            </a:r>
          </a:p>
          <a:p>
            <a:r>
              <a:rPr lang="nl-NL" dirty="0" err="1" smtClean="0"/>
              <a:t>Explore</a:t>
            </a:r>
            <a:r>
              <a:rPr lang="nl-NL" dirty="0" smtClean="0"/>
              <a:t> </a:t>
            </a:r>
            <a:r>
              <a:rPr lang="nl-NL" dirty="0" err="1" smtClean="0"/>
              <a:t>npm</a:t>
            </a:r>
            <a:r>
              <a:rPr lang="nl-NL" dirty="0" smtClean="0"/>
              <a:t> packages – 10Ks of </a:t>
            </a:r>
            <a:r>
              <a:rPr lang="nl-NL" dirty="0" err="1" smtClean="0"/>
              <a:t>them</a:t>
            </a:r>
            <a:endParaRPr lang="nl-NL" dirty="0" smtClean="0"/>
          </a:p>
          <a:p>
            <a:pPr lvl="1"/>
            <a:r>
              <a:rPr lang="nl-NL" dirty="0" smtClean="0"/>
              <a:t>For SOAP, XML, IMDB, Dictionary, </a:t>
            </a:r>
            <a:r>
              <a:rPr lang="nl-NL" dirty="0" err="1" smtClean="0"/>
              <a:t>Geography</a:t>
            </a:r>
            <a:r>
              <a:rPr lang="nl-NL" dirty="0" smtClean="0"/>
              <a:t>, </a:t>
            </a:r>
            <a:r>
              <a:rPr lang="nl-NL" dirty="0" err="1" smtClean="0"/>
              <a:t>Text</a:t>
            </a:r>
            <a:r>
              <a:rPr lang="nl-NL" dirty="0" smtClean="0"/>
              <a:t>-</a:t>
            </a:r>
            <a:r>
              <a:rPr lang="nl-NL" dirty="0" err="1" smtClean="0"/>
              <a:t>to</a:t>
            </a:r>
            <a:r>
              <a:rPr lang="nl-NL" dirty="0" smtClean="0"/>
              <a:t>-Speech, Loopback </a:t>
            </a:r>
            <a:r>
              <a:rPr lang="nl-NL" dirty="0" err="1" smtClean="0"/>
              <a:t>mBaaS</a:t>
            </a:r>
            <a:r>
              <a:rPr lang="nl-NL" dirty="0" smtClean="0"/>
              <a:t> …</a:t>
            </a:r>
          </a:p>
          <a:p>
            <a:r>
              <a:rPr lang="nl-NL" dirty="0" smtClean="0"/>
              <a:t>Advanced topics: </a:t>
            </a:r>
            <a:r>
              <a:rPr lang="nl-NL" dirty="0"/>
              <a:t>Web Sockets </a:t>
            </a:r>
            <a:r>
              <a:rPr lang="nl-NL" dirty="0" smtClean="0"/>
              <a:t>, security, </a:t>
            </a:r>
            <a:r>
              <a:rPr lang="nl-NL" dirty="0" err="1" smtClean="0"/>
              <a:t>scaling</a:t>
            </a:r>
            <a:r>
              <a:rPr lang="nl-NL" dirty="0" smtClean="0"/>
              <a:t>, H/A, state in a </a:t>
            </a:r>
            <a:r>
              <a:rPr lang="nl-NL" dirty="0" err="1" smtClean="0"/>
              <a:t>stateless</a:t>
            </a:r>
            <a:r>
              <a:rPr lang="nl-NL" dirty="0" smtClean="0"/>
              <a:t> </a:t>
            </a:r>
            <a:r>
              <a:rPr lang="nl-NL" dirty="0" err="1" smtClean="0"/>
              <a:t>world</a:t>
            </a:r>
            <a:r>
              <a:rPr lang="nl-NL" dirty="0" smtClean="0"/>
              <a:t>, </a:t>
            </a:r>
            <a:r>
              <a:rPr lang="nl-NL" dirty="0" err="1" smtClean="0"/>
              <a:t>queuing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scheduling</a:t>
            </a:r>
            <a:r>
              <a:rPr lang="nl-NL" dirty="0" smtClean="0"/>
              <a:t> ‘background jobs’</a:t>
            </a:r>
          </a:p>
          <a:p>
            <a:r>
              <a:rPr lang="nl-NL" dirty="0" err="1" smtClean="0"/>
              <a:t>Creating</a:t>
            </a:r>
            <a:r>
              <a:rPr lang="nl-NL" dirty="0" smtClean="0"/>
              <a:t> </a:t>
            </a:r>
            <a:r>
              <a:rPr lang="nl-NL" dirty="0" err="1" smtClean="0"/>
              <a:t>your</a:t>
            </a:r>
            <a:r>
              <a:rPr lang="nl-NL" dirty="0" smtClean="0"/>
              <a:t> </a:t>
            </a:r>
            <a:r>
              <a:rPr lang="nl-NL" dirty="0" err="1" smtClean="0"/>
              <a:t>own</a:t>
            </a:r>
            <a:r>
              <a:rPr lang="nl-NL" dirty="0" smtClean="0"/>
              <a:t> modules </a:t>
            </a:r>
            <a:r>
              <a:rPr lang="nl-NL" dirty="0" err="1" smtClean="0"/>
              <a:t>and</a:t>
            </a:r>
            <a:r>
              <a:rPr lang="nl-NL" dirty="0" smtClean="0"/>
              <a:t> NPM packages</a:t>
            </a:r>
          </a:p>
          <a:p>
            <a:pPr lvl="1"/>
            <a:r>
              <a:rPr lang="nl-NL" dirty="0" err="1" smtClean="0"/>
              <a:t>Contribute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existing</a:t>
            </a:r>
            <a:r>
              <a:rPr lang="nl-NL" dirty="0" smtClean="0"/>
              <a:t> packages</a:t>
            </a:r>
          </a:p>
          <a:p>
            <a:r>
              <a:rPr lang="nl-NL" dirty="0" err="1" smtClean="0"/>
              <a:t>IDEs</a:t>
            </a:r>
            <a:r>
              <a:rPr lang="nl-NL" dirty="0" smtClean="0"/>
              <a:t> – Visual Studio Code, </a:t>
            </a:r>
            <a:r>
              <a:rPr lang="nl-NL" dirty="0" err="1" smtClean="0"/>
              <a:t>WebStorm</a:t>
            </a:r>
            <a:r>
              <a:rPr lang="nl-NL" dirty="0" smtClean="0"/>
              <a:t>, </a:t>
            </a:r>
            <a:r>
              <a:rPr lang="nl-NL" dirty="0" err="1" smtClean="0"/>
              <a:t>NetBeans</a:t>
            </a:r>
            <a:endParaRPr lang="nl-NL" dirty="0" smtClean="0"/>
          </a:p>
          <a:p>
            <a:r>
              <a:rPr lang="nl-NL" dirty="0" smtClean="0"/>
              <a:t>Debugging</a:t>
            </a:r>
          </a:p>
          <a:p>
            <a:r>
              <a:rPr lang="nl-NL" dirty="0" err="1" smtClean="0"/>
              <a:t>Testing</a:t>
            </a:r>
            <a:endParaRPr lang="nl-NL" dirty="0" smtClean="0"/>
          </a:p>
          <a:p>
            <a:r>
              <a:rPr lang="nl-NL" dirty="0" smtClean="0"/>
              <a:t>Deployment</a:t>
            </a:r>
          </a:p>
          <a:p>
            <a:r>
              <a:rPr lang="nl-NL" dirty="0" smtClean="0"/>
              <a:t>Microservices</a:t>
            </a:r>
          </a:p>
          <a:p>
            <a:r>
              <a:rPr lang="nl-NL" dirty="0" err="1" smtClean="0"/>
              <a:t>Rethink</a:t>
            </a:r>
            <a:r>
              <a:rPr lang="nl-NL" dirty="0" smtClean="0"/>
              <a:t> </a:t>
            </a:r>
            <a:r>
              <a:rPr lang="nl-NL" dirty="0" err="1" smtClean="0"/>
              <a:t>mBaaS</a:t>
            </a:r>
            <a:r>
              <a:rPr lang="nl-NL" dirty="0" smtClean="0"/>
              <a:t> &amp; </a:t>
            </a:r>
            <a:r>
              <a:rPr lang="nl-NL" dirty="0" err="1" smtClean="0"/>
              <a:t>iPaaS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102</a:t>
            </a:fld>
            <a:endParaRPr lang="en-US"/>
          </a:p>
        </p:txBody>
      </p:sp>
      <p:pic>
        <p:nvPicPr>
          <p:cNvPr id="5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449" y="6419631"/>
            <a:ext cx="7902290" cy="296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05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Handson</a:t>
            </a:r>
            <a:r>
              <a:rPr lang="nl-NL" dirty="0" smtClean="0"/>
              <a:t> – Part 2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192144" y="3886218"/>
            <a:ext cx="14955977" cy="4221462"/>
          </a:xfrm>
        </p:spPr>
        <p:txBody>
          <a:bodyPr>
            <a:normAutofit/>
          </a:bodyPr>
          <a:lstStyle/>
          <a:p>
            <a:r>
              <a:rPr lang="nl-NL" dirty="0" smtClean="0"/>
              <a:t>Part 5 – REST API (</a:t>
            </a:r>
            <a:r>
              <a:rPr lang="nl-NL" dirty="0" err="1" smtClean="0"/>
              <a:t>Spotify</a:t>
            </a:r>
            <a:r>
              <a:rPr lang="nl-NL" dirty="0" smtClean="0"/>
              <a:t>)</a:t>
            </a:r>
          </a:p>
          <a:p>
            <a:r>
              <a:rPr lang="nl-NL" dirty="0" smtClean="0"/>
              <a:t>Part 6 – </a:t>
            </a:r>
            <a:r>
              <a:rPr lang="nl-NL" dirty="0" err="1" smtClean="0"/>
              <a:t>Send</a:t>
            </a:r>
            <a:r>
              <a:rPr lang="nl-NL" dirty="0" smtClean="0"/>
              <a:t> Email, Collect User Input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Command</a:t>
            </a:r>
            <a:r>
              <a:rPr lang="nl-NL" dirty="0" smtClean="0"/>
              <a:t> Line, Server Push, </a:t>
            </a:r>
            <a:r>
              <a:rPr lang="nl-NL" dirty="0" err="1" smtClean="0"/>
              <a:t>Promises</a:t>
            </a:r>
            <a:endParaRPr lang="nl-NL" dirty="0" smtClean="0"/>
          </a:p>
          <a:p>
            <a:r>
              <a:rPr lang="nl-NL" dirty="0" smtClean="0"/>
              <a:t>Part 7 – </a:t>
            </a:r>
            <a:r>
              <a:rPr lang="nl-NL" dirty="0" err="1" smtClean="0"/>
              <a:t>Interaction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(</a:t>
            </a:r>
            <a:r>
              <a:rPr lang="nl-NL" dirty="0" err="1" smtClean="0"/>
              <a:t>ME</a:t>
            </a:r>
            <a:r>
              <a:rPr lang="nl-NL" sz="2800" dirty="0" err="1" smtClean="0"/>
              <a:t>a</a:t>
            </a:r>
            <a:r>
              <a:rPr lang="nl-NL" dirty="0" err="1" smtClean="0"/>
              <a:t>N</a:t>
            </a:r>
            <a:r>
              <a:rPr lang="nl-NL" dirty="0" smtClean="0"/>
              <a:t> stack) </a:t>
            </a:r>
          </a:p>
          <a:p>
            <a:r>
              <a:rPr lang="nl-NL" dirty="0" smtClean="0"/>
              <a:t>Part 8 – Node in Docker</a:t>
            </a:r>
          </a:p>
          <a:p>
            <a:r>
              <a:rPr lang="nl-NL" dirty="0" smtClean="0"/>
              <a:t>Part 9 – Node </a:t>
            </a:r>
            <a:r>
              <a:rPr lang="nl-NL" dirty="0" err="1" smtClean="0"/>
              <a:t>and</a:t>
            </a:r>
            <a:r>
              <a:rPr lang="nl-NL" dirty="0" smtClean="0"/>
              <a:t> Oracle Database</a:t>
            </a:r>
          </a:p>
          <a:p>
            <a:r>
              <a:rPr lang="nl-NL" dirty="0" smtClean="0"/>
              <a:t>End </a:t>
            </a:r>
            <a:r>
              <a:rPr lang="nl-NL" dirty="0" err="1" smtClean="0"/>
              <a:t>to</a:t>
            </a:r>
            <a:r>
              <a:rPr lang="nl-NL" dirty="0" smtClean="0"/>
              <a:t> End </a:t>
            </a:r>
            <a:r>
              <a:rPr lang="nl-NL" dirty="0" err="1" smtClean="0"/>
              <a:t>Assignment</a:t>
            </a:r>
            <a:r>
              <a:rPr lang="nl-NL" dirty="0" smtClean="0"/>
              <a:t>: Artist Portal (Express, SSE, </a:t>
            </a:r>
            <a:r>
              <a:rPr lang="nl-NL" dirty="0" err="1" smtClean="0"/>
              <a:t>APIs</a:t>
            </a:r>
            <a:r>
              <a:rPr lang="nl-NL" dirty="0" smtClean="0"/>
              <a:t>, </a:t>
            </a:r>
            <a:r>
              <a:rPr lang="nl-NL" dirty="0" err="1" smtClean="0"/>
              <a:t>MongoDB</a:t>
            </a:r>
            <a:r>
              <a:rPr lang="nl-NL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18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 txBox="1">
            <a:spLocks/>
          </p:cNvSpPr>
          <p:nvPr/>
        </p:nvSpPr>
        <p:spPr>
          <a:xfrm>
            <a:off x="571500" y="3390900"/>
            <a:ext cx="14719300" cy="60928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5000"/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Resources:	</a:t>
            </a:r>
            <a:r>
              <a:rPr lang="en-US" sz="2400" b="1" dirty="0">
                <a:solidFill>
                  <a:schemeClr val="bg1"/>
                </a:solidFill>
              </a:rPr>
              <a:t> https://github.com/lucasjellema/nodejs-introduction-workshop-may2017</a:t>
            </a: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Blog: 	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2"/>
              </a:rPr>
              <a:t>technology.amis.nl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Email: 	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3"/>
              </a:rPr>
              <a:t>lucas.jellema@amis.nl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: 	@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lucasjellema</a:t>
            </a:r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: 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lucas-jellema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 :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4"/>
              </a:rPr>
              <a:t>www.amis.nl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5"/>
              </a:rPr>
              <a:t>info@amis.nl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+31 306016000</a:t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 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Edisonbaan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15, </a:t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Nieuwegein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	</a:t>
            </a: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19104" y="5910464"/>
            <a:ext cx="526836" cy="526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53" y="8155706"/>
            <a:ext cx="914401" cy="319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Image result for linked in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04" y="6709864"/>
            <a:ext cx="541587" cy="54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3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686" y="780346"/>
            <a:ext cx="9664054" cy="8834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61"/>
          <a:stretch/>
        </p:blipFill>
        <p:spPr bwMode="auto">
          <a:xfrm>
            <a:off x="340419" y="3750275"/>
            <a:ext cx="11244078" cy="3930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077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474" y="4709491"/>
            <a:ext cx="9190941" cy="50077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4" y="370700"/>
            <a:ext cx="8137281" cy="7879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567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Brief </a:t>
            </a:r>
            <a:r>
              <a:rPr lang="nl-NL" dirty="0" err="1" smtClean="0"/>
              <a:t>History</a:t>
            </a:r>
            <a:r>
              <a:rPr lang="nl-NL" dirty="0" smtClean="0"/>
              <a:t> of Node.js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>
          <a:xfrm>
            <a:off x="1094741" y="1765301"/>
            <a:ext cx="14206219" cy="5727700"/>
          </a:xfrm>
        </p:spPr>
        <p:txBody>
          <a:bodyPr>
            <a:noAutofit/>
          </a:bodyPr>
          <a:lstStyle/>
          <a:p>
            <a:r>
              <a:rPr lang="nl-NL" dirty="0" smtClean="0"/>
              <a:t>2015</a:t>
            </a:r>
          </a:p>
          <a:p>
            <a:pPr lvl="1"/>
            <a:r>
              <a:rPr lang="nl-NL" sz="3200" dirty="0" err="1" smtClean="0"/>
              <a:t>Various</a:t>
            </a:r>
            <a:r>
              <a:rPr lang="nl-NL" sz="3200" dirty="0" smtClean="0"/>
              <a:t> </a:t>
            </a:r>
            <a:r>
              <a:rPr lang="nl-NL" sz="3200" dirty="0" err="1" smtClean="0"/>
              <a:t>forks</a:t>
            </a:r>
            <a:r>
              <a:rPr lang="nl-NL" sz="3200" dirty="0" smtClean="0"/>
              <a:t> </a:t>
            </a:r>
            <a:r>
              <a:rPr lang="nl-NL" sz="3200" dirty="0" err="1" smtClean="0"/>
              <a:t>brought</a:t>
            </a:r>
            <a:r>
              <a:rPr lang="nl-NL" sz="3200" dirty="0" smtClean="0"/>
              <a:t> back </a:t>
            </a:r>
            <a:r>
              <a:rPr lang="nl-NL" sz="3200" dirty="0" err="1" smtClean="0"/>
              <a:t>together</a:t>
            </a:r>
            <a:r>
              <a:rPr lang="nl-NL" sz="3200" dirty="0" smtClean="0"/>
              <a:t>: Node v4.0 </a:t>
            </a:r>
            <a:r>
              <a:rPr lang="nl-NL" sz="3200" dirty="0" err="1" smtClean="0"/>
              <a:t>including</a:t>
            </a:r>
            <a:r>
              <a:rPr lang="nl-NL" sz="3200" dirty="0" smtClean="0"/>
              <a:t> V8 </a:t>
            </a:r>
            <a:r>
              <a:rPr lang="nl-NL" sz="3200" dirty="0" err="1" smtClean="0"/>
              <a:t>with</a:t>
            </a:r>
            <a:r>
              <a:rPr lang="nl-NL" sz="3200" dirty="0" smtClean="0"/>
              <a:t> ES6 features</a:t>
            </a:r>
          </a:p>
          <a:p>
            <a:pPr lvl="1"/>
            <a:r>
              <a:rPr lang="nl-NL" sz="3200" dirty="0" smtClean="0"/>
              <a:t>Open Source </a:t>
            </a:r>
            <a:r>
              <a:rPr lang="nl-NL" sz="3200" dirty="0" err="1" smtClean="0"/>
              <a:t>under</a:t>
            </a:r>
            <a:r>
              <a:rPr lang="nl-NL" sz="3200" dirty="0" smtClean="0"/>
              <a:t> Governance </a:t>
            </a:r>
            <a:r>
              <a:rPr lang="nl-NL" sz="3200" dirty="0" err="1" smtClean="0"/>
              <a:t>by</a:t>
            </a:r>
            <a:r>
              <a:rPr lang="nl-NL" sz="3200" dirty="0" smtClean="0"/>
              <a:t> </a:t>
            </a:r>
            <a:r>
              <a:rPr lang="en-US" sz="3200" dirty="0" smtClean="0"/>
              <a:t>the </a:t>
            </a:r>
            <a:r>
              <a:rPr lang="en-US" sz="3200" dirty="0"/>
              <a:t>Node.js </a:t>
            </a:r>
            <a:r>
              <a:rPr lang="en-US" sz="3200" dirty="0" smtClean="0"/>
              <a:t>Foundation under Linux Foundation</a:t>
            </a:r>
            <a:endParaRPr lang="nl-NL" sz="3200" dirty="0" smtClean="0"/>
          </a:p>
          <a:p>
            <a:pPr lvl="1"/>
            <a:r>
              <a:rPr lang="nl-NL" sz="3200" dirty="0" smtClean="0"/>
              <a:t>Support for ARM processors</a:t>
            </a:r>
          </a:p>
          <a:p>
            <a:pPr lvl="1"/>
            <a:r>
              <a:rPr lang="nl-NL" sz="3200" dirty="0" smtClean="0"/>
              <a:t>Oracle releases node-</a:t>
            </a:r>
            <a:r>
              <a:rPr lang="nl-NL" sz="3200" dirty="0" err="1" smtClean="0"/>
              <a:t>oracledb</a:t>
            </a:r>
            <a:r>
              <a:rPr lang="nl-NL" sz="3200" dirty="0" smtClean="0"/>
              <a:t> Database Driver for Node.js</a:t>
            </a:r>
          </a:p>
          <a:p>
            <a:r>
              <a:rPr lang="nl-NL" dirty="0" smtClean="0"/>
              <a:t>2016/2017</a:t>
            </a:r>
          </a:p>
          <a:p>
            <a:pPr lvl="1"/>
            <a:r>
              <a:rPr lang="nl-NL" b="1" dirty="0" smtClean="0"/>
              <a:t>Node</a:t>
            </a:r>
            <a:r>
              <a:rPr lang="nl-NL" dirty="0" smtClean="0"/>
              <a:t> is </a:t>
            </a:r>
            <a:r>
              <a:rPr lang="nl-NL" dirty="0" err="1" smtClean="0"/>
              <a:t>gradually</a:t>
            </a:r>
            <a:r>
              <a:rPr lang="nl-NL" dirty="0" smtClean="0"/>
              <a:t> </a:t>
            </a:r>
            <a:r>
              <a:rPr lang="nl-NL" dirty="0" err="1" smtClean="0"/>
              <a:t>becoming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new </a:t>
            </a:r>
            <a:r>
              <a:rPr lang="nl-NL" dirty="0" err="1" smtClean="0"/>
              <a:t>denominator</a:t>
            </a:r>
            <a:r>
              <a:rPr lang="nl-NL" dirty="0" smtClean="0"/>
              <a:t> (</a:t>
            </a:r>
            <a:r>
              <a:rPr lang="nl-NL" dirty="0" err="1" smtClean="0"/>
              <a:t>taking</a:t>
            </a:r>
            <a:r>
              <a:rPr lang="nl-NL" dirty="0" smtClean="0"/>
              <a:t> over </a:t>
            </a:r>
            <a:r>
              <a:rPr lang="nl-NL" dirty="0" err="1" smtClean="0"/>
              <a:t>from</a:t>
            </a:r>
            <a:r>
              <a:rPr lang="nl-NL" dirty="0" smtClean="0"/>
              <a:t> Node.JS)</a:t>
            </a:r>
          </a:p>
          <a:p>
            <a:pPr lvl="1"/>
            <a:r>
              <a:rPr lang="nl-NL" sz="3200" dirty="0" smtClean="0"/>
              <a:t>Major steps in </a:t>
            </a:r>
            <a:r>
              <a:rPr lang="nl-NL" sz="3200" dirty="0" err="1" smtClean="0"/>
              <a:t>JavaScript</a:t>
            </a:r>
            <a:r>
              <a:rPr lang="nl-NL" sz="3200" dirty="0" smtClean="0"/>
              <a:t> (ES6)</a:t>
            </a:r>
          </a:p>
          <a:p>
            <a:pPr lvl="1"/>
            <a:r>
              <a:rPr lang="nl-NL" sz="3200" dirty="0" smtClean="0"/>
              <a:t>More Tool support for Node</a:t>
            </a:r>
          </a:p>
          <a:p>
            <a:pPr lvl="1"/>
            <a:r>
              <a:rPr lang="nl-NL" sz="3200" dirty="0" smtClean="0"/>
              <a:t>Node </a:t>
            </a:r>
            <a:r>
              <a:rPr lang="nl-NL" sz="3200" dirty="0" err="1" smtClean="0"/>
              <a:t>one</a:t>
            </a:r>
            <a:r>
              <a:rPr lang="nl-NL" sz="3200" dirty="0" smtClean="0"/>
              <a:t> of </a:t>
            </a:r>
            <a:r>
              <a:rPr lang="nl-NL" sz="3200" dirty="0" err="1" smtClean="0"/>
              <a:t>primary</a:t>
            </a:r>
            <a:r>
              <a:rPr lang="nl-NL" sz="3200" dirty="0" smtClean="0"/>
              <a:t> </a:t>
            </a:r>
            <a:r>
              <a:rPr lang="nl-NL" sz="3200" dirty="0" err="1" smtClean="0"/>
              <a:t>technologies</a:t>
            </a:r>
            <a:r>
              <a:rPr lang="nl-NL" sz="3200" dirty="0" smtClean="0"/>
              <a:t> for </a:t>
            </a:r>
            <a:r>
              <a:rPr lang="nl-NL" sz="3200" dirty="0" err="1" smtClean="0"/>
              <a:t>Serverless</a:t>
            </a:r>
            <a:r>
              <a:rPr lang="nl-NL" sz="3200" dirty="0" smtClean="0"/>
              <a:t> Computing (e.g. AWS </a:t>
            </a:r>
            <a:r>
              <a:rPr lang="nl-NL" sz="3200" dirty="0" err="1" smtClean="0"/>
              <a:t>Lambda</a:t>
            </a:r>
            <a:r>
              <a:rPr lang="nl-NL" sz="3200" dirty="0" smtClean="0"/>
              <a:t>) as well as for microservices</a:t>
            </a:r>
          </a:p>
          <a:p>
            <a:pPr lvl="1"/>
            <a:r>
              <a:rPr lang="nl-NL" sz="3200" dirty="0" smtClean="0"/>
              <a:t>Rapid </a:t>
            </a:r>
            <a:r>
              <a:rPr lang="nl-NL" sz="3200" dirty="0" err="1" smtClean="0"/>
              <a:t>evolution</a:t>
            </a:r>
            <a:r>
              <a:rPr lang="nl-NL" sz="3200" dirty="0" smtClean="0"/>
              <a:t> of Node releases</a:t>
            </a:r>
          </a:p>
          <a:p>
            <a:pPr lvl="2"/>
            <a:r>
              <a:rPr lang="nl-NL" sz="2900" dirty="0" err="1" smtClean="0"/>
              <a:t>Current</a:t>
            </a:r>
            <a:r>
              <a:rPr lang="nl-NL" sz="2900" dirty="0" smtClean="0"/>
              <a:t> release: 6.10.3 (LTS) </a:t>
            </a:r>
            <a:r>
              <a:rPr lang="nl-NL" sz="2900" dirty="0" err="1" smtClean="0"/>
              <a:t>and</a:t>
            </a:r>
            <a:r>
              <a:rPr lang="nl-NL" sz="2900" dirty="0" smtClean="0"/>
              <a:t> 7.4.0 (</a:t>
            </a:r>
            <a:r>
              <a:rPr lang="nl-NL" sz="2900" dirty="0" err="1" smtClean="0"/>
              <a:t>Current</a:t>
            </a:r>
            <a:r>
              <a:rPr lang="nl-NL" sz="2900" dirty="0" smtClean="0"/>
              <a:t>)</a:t>
            </a:r>
          </a:p>
          <a:p>
            <a:pPr lvl="1"/>
            <a:endParaRPr lang="nl-NL" sz="3200" dirty="0" smtClean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4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3" y="2623750"/>
            <a:ext cx="14474584" cy="16385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5" y="2623750"/>
            <a:ext cx="5519211" cy="1264326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// my first Node.js program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console.log("Hello World!");</a:t>
            </a:r>
          </a:p>
        </p:txBody>
      </p:sp>
      <p:pic>
        <p:nvPicPr>
          <p:cNvPr id="1031" name="Picture 7" descr="C:\Users\lucas_j\AppData\Local\Temp\SNAGHTML2d210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5" y="4876800"/>
            <a:ext cx="5593075" cy="92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21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 – </a:t>
            </a:r>
            <a:r>
              <a:rPr lang="nl-NL" dirty="0" err="1" smtClean="0"/>
              <a:t>using</a:t>
            </a:r>
            <a:r>
              <a:rPr lang="nl-NL" dirty="0" smtClean="0"/>
              <a:t> a </a:t>
            </a:r>
            <a:r>
              <a:rPr lang="nl-NL" dirty="0" err="1" smtClean="0"/>
              <a:t>function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15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3" y="2623750"/>
            <a:ext cx="14474584" cy="22530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623750"/>
            <a:ext cx="5891108" cy="2002989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function greeting()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console.log("Hello World!");</a:t>
            </a:r>
          </a:p>
          <a:p>
            <a:r>
              <a:rPr lang="en-US" dirty="0">
                <a:latin typeface="Lucida Console" panose="020B0609040504020204" pitchFamily="49" charset="0"/>
              </a:rPr>
              <a:t>}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greeting();</a:t>
            </a:r>
          </a:p>
        </p:txBody>
      </p:sp>
      <p:pic>
        <p:nvPicPr>
          <p:cNvPr id="2050" name="Picture 2" descr="C:\Users\lucas_j\AppData\Local\Temp\SNAGHTML2eca4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4" y="5286445"/>
            <a:ext cx="7621774" cy="71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61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 – </a:t>
            </a:r>
            <a:r>
              <a:rPr lang="nl-NL" dirty="0" err="1" smtClean="0"/>
              <a:t>read</a:t>
            </a:r>
            <a:r>
              <a:rPr lang="nl-NL" dirty="0" smtClean="0"/>
              <a:t> </a:t>
            </a:r>
            <a:r>
              <a:rPr lang="nl-NL" dirty="0" err="1" smtClean="0"/>
              <a:t>commandline</a:t>
            </a:r>
            <a:r>
              <a:rPr lang="nl-NL" dirty="0" smtClean="0"/>
              <a:t> </a:t>
            </a:r>
            <a:r>
              <a:rPr lang="nl-NL" dirty="0" err="1" smtClean="0"/>
              <a:t>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16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623750"/>
            <a:ext cx="15840110" cy="31747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623750"/>
            <a:ext cx="16113216" cy="2741653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 smtClean="0">
                <a:latin typeface="Lucida Console" panose="020B0609040504020204" pitchFamily="49" charset="0"/>
              </a:rPr>
              <a:t>function greeting(</a:t>
            </a:r>
            <a:r>
              <a:rPr lang="en-US" dirty="0" err="1" smtClean="0">
                <a:latin typeface="Lucida Console" panose="020B0609040504020204" pitchFamily="49" charset="0"/>
              </a:rPr>
              <a:t>greetedPerson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console.log("Hello "+ </a:t>
            </a:r>
            <a:r>
              <a:rPr lang="en-US" dirty="0" err="1" smtClean="0">
                <a:latin typeface="Lucida Console" panose="020B0609040504020204" pitchFamily="49" charset="0"/>
              </a:rPr>
              <a:t>greetedPerson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+ "!");</a:t>
            </a:r>
          </a:p>
          <a:p>
            <a:r>
              <a:rPr lang="en-US" dirty="0">
                <a:latin typeface="Lucida Console" panose="020B0609040504020204" pitchFamily="49" charset="0"/>
              </a:rPr>
              <a:t>}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// assume command line: node hello-world-3.js </a:t>
            </a:r>
            <a:r>
              <a:rPr lang="en-US" dirty="0" err="1">
                <a:latin typeface="Lucida Console" panose="020B0609040504020204" pitchFamily="49" charset="0"/>
              </a:rPr>
              <a:t>someName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err="1">
                <a:latin typeface="Lucida Console" panose="020B0609040504020204" pitchFamily="49" charset="0"/>
              </a:rPr>
              <a:t>process.argv</a:t>
            </a:r>
            <a:r>
              <a:rPr lang="en-US" dirty="0">
                <a:latin typeface="Lucida Console" panose="020B0609040504020204" pitchFamily="49" charset="0"/>
              </a:rPr>
              <a:t>[2]; </a:t>
            </a:r>
          </a:p>
          <a:p>
            <a:r>
              <a:rPr lang="en-US" dirty="0">
                <a:latin typeface="Lucida Console" panose="020B0609040504020204" pitchFamily="49" charset="0"/>
              </a:rPr>
              <a:t>greeting(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</p:txBody>
      </p:sp>
      <p:pic>
        <p:nvPicPr>
          <p:cNvPr id="3074" name="Picture 2" descr="C:\Users\lucas_j\AppData\Local\Temp\SNAGHTML30fb4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4" y="6310559"/>
            <a:ext cx="8899215" cy="81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30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 – pass </a:t>
            </a:r>
            <a:r>
              <a:rPr lang="nl-NL" dirty="0" err="1" smtClean="0"/>
              <a:t>around</a:t>
            </a:r>
            <a:r>
              <a:rPr lang="nl-NL" dirty="0" smtClean="0"/>
              <a:t> a </a:t>
            </a:r>
            <a:r>
              <a:rPr lang="nl-NL" dirty="0" err="1" smtClean="0"/>
              <a:t>function</a:t>
            </a:r>
            <a:r>
              <a:rPr lang="nl-NL" dirty="0" smtClean="0"/>
              <a:t> </a:t>
            </a:r>
            <a:r>
              <a:rPr lang="nl-NL" dirty="0" err="1" smtClean="0"/>
              <a:t>reference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17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623750"/>
            <a:ext cx="15840110" cy="31747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623750"/>
            <a:ext cx="16113216" cy="2741653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g = function </a:t>
            </a:r>
            <a:r>
              <a:rPr lang="en-US" dirty="0" smtClean="0">
                <a:latin typeface="Lucida Console" panose="020B0609040504020204" pitchFamily="49" charset="0"/>
              </a:rPr>
              <a:t>greeting(</a:t>
            </a:r>
            <a:r>
              <a:rPr lang="en-US" dirty="0" err="1" smtClean="0">
                <a:latin typeface="Lucida Console" panose="020B0609040504020204" pitchFamily="49" charset="0"/>
              </a:rPr>
              <a:t>greetedPerson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console.log("Hello "+ </a:t>
            </a:r>
            <a:r>
              <a:rPr lang="en-US" dirty="0" err="1" smtClean="0">
                <a:latin typeface="Lucida Console" panose="020B0609040504020204" pitchFamily="49" charset="0"/>
              </a:rPr>
              <a:t>greetedPerson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+ "!");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}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err="1">
                <a:latin typeface="Lucida Console" panose="020B0609040504020204" pitchFamily="49" charset="0"/>
              </a:rPr>
              <a:t>process.argv</a:t>
            </a:r>
            <a:r>
              <a:rPr lang="en-US" dirty="0">
                <a:latin typeface="Lucida Console" panose="020B0609040504020204" pitchFamily="49" charset="0"/>
              </a:rPr>
              <a:t>[2]; 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g(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</p:txBody>
      </p:sp>
      <p:pic>
        <p:nvPicPr>
          <p:cNvPr id="4098" name="Picture 2" descr="C:\Users\lucas_j\AppData\Local\Temp\SNAGHTML32a7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3" y="6310559"/>
            <a:ext cx="8419617" cy="81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29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 – have </a:t>
            </a:r>
            <a:r>
              <a:rPr lang="nl-NL" dirty="0" err="1" smtClean="0"/>
              <a:t>one</a:t>
            </a:r>
            <a:r>
              <a:rPr lang="nl-NL" dirty="0" smtClean="0"/>
              <a:t> </a:t>
            </a:r>
            <a:r>
              <a:rPr lang="nl-NL" dirty="0" err="1" smtClean="0"/>
              <a:t>function</a:t>
            </a:r>
            <a:r>
              <a:rPr lang="nl-NL" dirty="0" smtClean="0"/>
              <a:t> </a:t>
            </a:r>
            <a:r>
              <a:rPr lang="nl-NL" dirty="0" err="1" smtClean="0"/>
              <a:t>execute</a:t>
            </a:r>
            <a:r>
              <a:rPr lang="nl-NL" dirty="0" smtClean="0"/>
              <a:t> [a </a:t>
            </a:r>
            <a:r>
              <a:rPr lang="nl-NL" dirty="0" err="1" smtClean="0"/>
              <a:t>reference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] </a:t>
            </a:r>
            <a:r>
              <a:rPr lang="nl-NL" dirty="0" err="1" smtClean="0"/>
              <a:t>another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623750"/>
            <a:ext cx="15840110" cy="49157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623750"/>
            <a:ext cx="16113216" cy="4218981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b="1" dirty="0">
                <a:latin typeface="Lucida Console" panose="020B0609040504020204" pitchFamily="49" charset="0"/>
              </a:rPr>
              <a:t>g</a:t>
            </a:r>
            <a:r>
              <a:rPr lang="en-US" dirty="0">
                <a:latin typeface="Lucida Console" panose="020B0609040504020204" pitchFamily="49" charset="0"/>
              </a:rPr>
              <a:t> = function </a:t>
            </a:r>
            <a:r>
              <a:rPr lang="en-US" dirty="0" smtClean="0">
                <a:latin typeface="Lucida Console" panose="020B0609040504020204" pitchFamily="49" charset="0"/>
              </a:rPr>
              <a:t>greeting(</a:t>
            </a:r>
            <a:r>
              <a:rPr lang="en-US" dirty="0" err="1" smtClean="0">
                <a:latin typeface="Lucida Console" panose="020B0609040504020204" pitchFamily="49" charset="0"/>
              </a:rPr>
              <a:t>greetedPerson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console.log("Hello "+ </a:t>
            </a:r>
            <a:r>
              <a:rPr lang="en-US" dirty="0" err="1" smtClean="0">
                <a:latin typeface="Lucida Console" panose="020B0609040504020204" pitchFamily="49" charset="0"/>
              </a:rPr>
              <a:t>greetedPerson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+ "!");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}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err="1">
                <a:latin typeface="Lucida Console" panose="020B0609040504020204" pitchFamily="49" charset="0"/>
              </a:rPr>
              <a:t>process.argv</a:t>
            </a:r>
            <a:r>
              <a:rPr lang="en-US" dirty="0">
                <a:latin typeface="Lucida Console" panose="020B0609040504020204" pitchFamily="49" charset="0"/>
              </a:rPr>
              <a:t>[2]; 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function reception( </a:t>
            </a:r>
            <a:r>
              <a:rPr lang="en-US" b="1" dirty="0" err="1">
                <a:latin typeface="Lucida Console" panose="020B0609040504020204" pitchFamily="49" charset="0"/>
              </a:rPr>
              <a:t>greetFunction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greetFunction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 smtClean="0">
                <a:latin typeface="Lucida Console" panose="020B0609040504020204" pitchFamily="49" charset="0"/>
              </a:rPr>
              <a:t>); // execute the passed in function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}  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reception(</a:t>
            </a:r>
            <a:r>
              <a:rPr lang="en-US" b="1" dirty="0">
                <a:latin typeface="Lucida Console" panose="020B0609040504020204" pitchFamily="49" charset="0"/>
              </a:rPr>
              <a:t>g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</p:txBody>
      </p:sp>
      <p:pic>
        <p:nvPicPr>
          <p:cNvPr id="5122" name="Picture 2" descr="C:\Users\lucas_j\AppData\Local\Temp\SNAGHTML34e87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4" y="7949141"/>
            <a:ext cx="6093269" cy="81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44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 – </a:t>
            </a:r>
            <a:r>
              <a:rPr lang="nl-NL" dirty="0" err="1" smtClean="0"/>
              <a:t>callback</a:t>
            </a:r>
            <a:r>
              <a:rPr lang="nl-NL" dirty="0" smtClean="0"/>
              <a:t> </a:t>
            </a:r>
            <a:r>
              <a:rPr lang="nl-NL" dirty="0" err="1" smtClean="0"/>
              <a:t>functions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time outs – no state </a:t>
            </a:r>
            <a:r>
              <a:rPr lang="nl-NL" dirty="0" err="1" smtClean="0"/>
              <a:t>yet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623751"/>
            <a:ext cx="15840110" cy="62002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730431"/>
            <a:ext cx="16113216" cy="5973307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700" dirty="0">
                <a:latin typeface="Lucida Console" panose="020B0609040504020204" pitchFamily="49" charset="0"/>
              </a:rPr>
              <a:t>// callback functions used with timeout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g = function (</a:t>
            </a:r>
            <a:r>
              <a:rPr lang="en-US" sz="2700" dirty="0" err="1">
                <a:latin typeface="Lucida Console" panose="020B0609040504020204" pitchFamily="49" charset="0"/>
              </a:rPr>
              <a:t>greetedPerson</a:t>
            </a:r>
            <a:r>
              <a:rPr lang="en-US" sz="27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      console.log("Hello "+ </a:t>
            </a:r>
            <a:r>
              <a:rPr lang="en-US" sz="2700" dirty="0" err="1">
                <a:latin typeface="Lucida Console" panose="020B0609040504020204" pitchFamily="49" charset="0"/>
              </a:rPr>
              <a:t>greetedPerson</a:t>
            </a:r>
            <a:r>
              <a:rPr lang="en-US" sz="2700" dirty="0">
                <a:latin typeface="Lucida Console" panose="020B0609040504020204" pitchFamily="49" charset="0"/>
              </a:rPr>
              <a:t> + "!");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    }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r = function ( </a:t>
            </a:r>
            <a:r>
              <a:rPr lang="en-US" sz="2700" dirty="0" err="1">
                <a:latin typeface="Lucida Console" panose="020B0609040504020204" pitchFamily="49" charset="0"/>
              </a:rPr>
              <a:t>greetFunction</a:t>
            </a:r>
            <a:r>
              <a:rPr lang="en-US" sz="2700" dirty="0">
                <a:latin typeface="Lucida Console" panose="020B0609040504020204" pitchFamily="49" charset="0"/>
              </a:rPr>
              <a:t>, </a:t>
            </a:r>
            <a:r>
              <a:rPr lang="en-US" sz="2700" dirty="0" err="1">
                <a:latin typeface="Lucida Console" panose="020B0609040504020204" pitchFamily="49" charset="0"/>
              </a:rPr>
              <a:t>greetee</a:t>
            </a:r>
            <a:r>
              <a:rPr lang="en-US" sz="27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</a:t>
            </a:r>
            <a:r>
              <a:rPr lang="en-US" sz="2700" dirty="0" err="1">
                <a:latin typeface="Lucida Console" panose="020B0609040504020204" pitchFamily="49" charset="0"/>
              </a:rPr>
              <a:t>greetFunction</a:t>
            </a:r>
            <a:r>
              <a:rPr lang="en-US" sz="2700" dirty="0">
                <a:latin typeface="Lucida Console" panose="020B0609040504020204" pitchFamily="49" charset="0"/>
              </a:rPr>
              <a:t>(</a:t>
            </a:r>
            <a:r>
              <a:rPr lang="en-US" sz="2700" dirty="0" err="1">
                <a:latin typeface="Lucida Console" panose="020B0609040504020204" pitchFamily="49" charset="0"/>
              </a:rPr>
              <a:t>greetee</a:t>
            </a:r>
            <a:r>
              <a:rPr lang="en-US" sz="27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}  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for (</a:t>
            </a:r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</a:t>
            </a:r>
            <a:r>
              <a:rPr lang="en-US" sz="2700" dirty="0" err="1">
                <a:latin typeface="Lucida Console" panose="020B0609040504020204" pitchFamily="49" charset="0"/>
              </a:rPr>
              <a:t>i</a:t>
            </a:r>
            <a:r>
              <a:rPr lang="en-US" sz="2700" dirty="0">
                <a:latin typeface="Lucida Console" panose="020B0609040504020204" pitchFamily="49" charset="0"/>
              </a:rPr>
              <a:t>=2;i&lt;</a:t>
            </a:r>
            <a:r>
              <a:rPr lang="en-US" sz="2700" dirty="0" err="1">
                <a:latin typeface="Lucida Console" panose="020B0609040504020204" pitchFamily="49" charset="0"/>
              </a:rPr>
              <a:t>process.argv.length;i</a:t>
            </a:r>
            <a:r>
              <a:rPr lang="en-US" sz="2700" dirty="0">
                <a:latin typeface="Lucida Console" panose="020B0609040504020204" pitchFamily="49" charset="0"/>
              </a:rPr>
              <a:t>++)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</a:t>
            </a:r>
            <a:r>
              <a:rPr lang="en-US" sz="2700" dirty="0" err="1">
                <a:latin typeface="Lucida Console" panose="020B0609040504020204" pitchFamily="49" charset="0"/>
              </a:rPr>
              <a:t>setTimeout</a:t>
            </a:r>
            <a:r>
              <a:rPr lang="en-US" sz="2700" dirty="0">
                <a:latin typeface="Lucida Console" panose="020B0609040504020204" pitchFamily="49" charset="0"/>
              </a:rPr>
              <a:t>( r(g, </a:t>
            </a:r>
            <a:r>
              <a:rPr lang="en-US" sz="2700" dirty="0" err="1">
                <a:latin typeface="Lucida Console" panose="020B0609040504020204" pitchFamily="49" charset="0"/>
              </a:rPr>
              <a:t>process.argv</a:t>
            </a:r>
            <a:r>
              <a:rPr lang="en-US" sz="2700" dirty="0">
                <a:latin typeface="Lucida Console" panose="020B0609040504020204" pitchFamily="49" charset="0"/>
              </a:rPr>
              <a:t>[</a:t>
            </a:r>
            <a:r>
              <a:rPr lang="en-US" sz="2700" dirty="0" err="1">
                <a:latin typeface="Lucida Console" panose="020B0609040504020204" pitchFamily="49" charset="0"/>
              </a:rPr>
              <a:t>i</a:t>
            </a:r>
            <a:r>
              <a:rPr lang="en-US" sz="2700" dirty="0">
                <a:latin typeface="Lucida Console" panose="020B0609040504020204" pitchFamily="49" charset="0"/>
              </a:rPr>
              <a:t>]), </a:t>
            </a:r>
            <a:r>
              <a:rPr lang="en-US" sz="2700" dirty="0" err="1">
                <a:latin typeface="Lucida Console" panose="020B0609040504020204" pitchFamily="49" charset="0"/>
              </a:rPr>
              <a:t>i</a:t>
            </a:r>
            <a:r>
              <a:rPr lang="en-US" sz="2700" dirty="0">
                <a:latin typeface="Lucida Console" panose="020B0609040504020204" pitchFamily="49" charset="0"/>
              </a:rPr>
              <a:t>*1500);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}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console.log('The Main Program Flow is Done!');</a:t>
            </a:r>
          </a:p>
        </p:txBody>
      </p:sp>
      <p:pic>
        <p:nvPicPr>
          <p:cNvPr id="6148" name="Picture 4" descr="C:\Users\lucas_j\AppData\Local\Temp\SNAGHTML3a55d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87"/>
          <a:stretch/>
        </p:blipFill>
        <p:spPr bwMode="auto">
          <a:xfrm>
            <a:off x="2033482" y="7027439"/>
            <a:ext cx="15102916" cy="1964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25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Agenda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Introduction</a:t>
            </a:r>
            <a:r>
              <a:rPr lang="nl-NL" dirty="0" smtClean="0"/>
              <a:t> of Node </a:t>
            </a:r>
            <a:br>
              <a:rPr lang="nl-NL" dirty="0" smtClean="0"/>
            </a:br>
            <a:r>
              <a:rPr lang="nl-NL" dirty="0" smtClean="0"/>
              <a:t>(</a:t>
            </a:r>
            <a:r>
              <a:rPr lang="nl-NL" dirty="0" err="1" smtClean="0"/>
              <a:t>fka</a:t>
            </a:r>
            <a:r>
              <a:rPr lang="nl-NL" dirty="0" smtClean="0"/>
              <a:t> Node.JS)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Server side </a:t>
            </a:r>
            <a:r>
              <a:rPr lang="nl-NL" dirty="0" err="1" smtClean="0"/>
              <a:t>JavaScript</a:t>
            </a:r>
            <a:r>
              <a:rPr lang="nl-NL" dirty="0" smtClean="0"/>
              <a:t> – </a:t>
            </a:r>
            <a:r>
              <a:rPr lang="nl-NL" dirty="0" err="1" smtClean="0"/>
              <a:t>hello</a:t>
            </a:r>
            <a:r>
              <a:rPr lang="nl-NL" dirty="0" smtClean="0"/>
              <a:t> </a:t>
            </a:r>
            <a:r>
              <a:rPr lang="nl-NL" dirty="0" err="1" smtClean="0"/>
              <a:t>world</a:t>
            </a:r>
            <a:r>
              <a:rPr lang="nl-NL" dirty="0" smtClean="0"/>
              <a:t>!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nl-NL" dirty="0" smtClean="0"/>
              <a:t>The node </a:t>
            </a:r>
            <a:r>
              <a:rPr lang="nl-NL" dirty="0" err="1" smtClean="0"/>
              <a:t>ecosystem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2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HTTP </a:t>
            </a:r>
            <a:r>
              <a:rPr lang="nl-NL" dirty="0" err="1" smtClean="0"/>
              <a:t>Request</a:t>
            </a:r>
            <a:r>
              <a:rPr lang="nl-NL" dirty="0" smtClean="0"/>
              <a:t> Handling, Express &amp; </a:t>
            </a:r>
            <a:r>
              <a:rPr lang="nl-NL" dirty="0" err="1" smtClean="0"/>
              <a:t>outbound</a:t>
            </a:r>
            <a:r>
              <a:rPr lang="nl-NL" dirty="0" smtClean="0"/>
              <a:t> HTTP Calls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Handson</a:t>
            </a:r>
            <a:r>
              <a:rPr lang="nl-NL" dirty="0" smtClean="0"/>
              <a:t> Workshop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nl-NL" dirty="0" smtClean="0"/>
              <a:t>Server push, </a:t>
            </a:r>
            <a:r>
              <a:rPr lang="nl-NL" dirty="0" err="1" smtClean="0"/>
              <a:t>emailing</a:t>
            </a:r>
            <a:r>
              <a:rPr lang="nl-NL" dirty="0" smtClean="0"/>
              <a:t>, </a:t>
            </a:r>
            <a:r>
              <a:rPr lang="nl-NL" dirty="0" err="1" smtClean="0"/>
              <a:t>promises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interacting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&amp; Oracle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nl-NL" dirty="0" smtClean="0"/>
              <a:t>More </a:t>
            </a:r>
            <a:r>
              <a:rPr lang="nl-NL" dirty="0" err="1" smtClean="0"/>
              <a:t>Handson</a:t>
            </a:r>
            <a:r>
              <a:rPr lang="nl-NL" dirty="0" smtClean="0"/>
              <a:t> 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81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 – </a:t>
            </a:r>
            <a:r>
              <a:rPr lang="nl-NL" dirty="0" err="1" smtClean="0"/>
              <a:t>closures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state </a:t>
            </a:r>
            <a:r>
              <a:rPr lang="nl-NL" dirty="0" err="1" smtClean="0"/>
              <a:t>executed</a:t>
            </a:r>
            <a:r>
              <a:rPr lang="nl-NL" dirty="0" smtClean="0"/>
              <a:t> on time out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214103"/>
            <a:ext cx="15840110" cy="64650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290304"/>
            <a:ext cx="15430452" cy="5973307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g = function (</a:t>
            </a:r>
            <a:r>
              <a:rPr lang="en-US" sz="2700" dirty="0" err="1">
                <a:latin typeface="Lucida Console" panose="020B0609040504020204" pitchFamily="49" charset="0"/>
              </a:rPr>
              <a:t>greetedPerson</a:t>
            </a:r>
            <a:r>
              <a:rPr lang="en-US" sz="27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      console.log("Hello "+ </a:t>
            </a:r>
            <a:r>
              <a:rPr lang="en-US" sz="2700" dirty="0" err="1">
                <a:latin typeface="Lucida Console" panose="020B0609040504020204" pitchFamily="49" charset="0"/>
              </a:rPr>
              <a:t>greetedPerson</a:t>
            </a:r>
            <a:r>
              <a:rPr lang="en-US" sz="2700" dirty="0">
                <a:latin typeface="Lucida Console" panose="020B0609040504020204" pitchFamily="49" charset="0"/>
              </a:rPr>
              <a:t> + "!");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    }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function </a:t>
            </a:r>
            <a:r>
              <a:rPr lang="en-US" sz="2700" dirty="0" err="1">
                <a:latin typeface="Lucida Console" panose="020B0609040504020204" pitchFamily="49" charset="0"/>
              </a:rPr>
              <a:t>getGreeter</a:t>
            </a:r>
            <a:r>
              <a:rPr lang="en-US" sz="2700" dirty="0">
                <a:latin typeface="Lucida Console" panose="020B0609040504020204" pitchFamily="49" charset="0"/>
              </a:rPr>
              <a:t> ( </a:t>
            </a:r>
            <a:r>
              <a:rPr lang="en-US" sz="2700" dirty="0" err="1">
                <a:latin typeface="Lucida Console" panose="020B0609040504020204" pitchFamily="49" charset="0"/>
              </a:rPr>
              <a:t>greetee</a:t>
            </a:r>
            <a:r>
              <a:rPr lang="en-US" sz="2700" dirty="0">
                <a:latin typeface="Lucida Console" panose="020B0609040504020204" pitchFamily="49" charset="0"/>
              </a:rPr>
              <a:t>, </a:t>
            </a:r>
            <a:r>
              <a:rPr lang="en-US" sz="2700" dirty="0" err="1">
                <a:latin typeface="Lucida Console" panose="020B0609040504020204" pitchFamily="49" charset="0"/>
              </a:rPr>
              <a:t>greetFunction</a:t>
            </a:r>
            <a:r>
              <a:rPr lang="en-US" sz="2700" dirty="0">
                <a:latin typeface="Lucida Console" panose="020B0609040504020204" pitchFamily="49" charset="0"/>
              </a:rPr>
              <a:t>) </a:t>
            </a:r>
            <a:r>
              <a:rPr lang="en-US" sz="2700" dirty="0" smtClean="0">
                <a:latin typeface="Lucida Console" panose="020B0609040504020204" pitchFamily="49" charset="0"/>
              </a:rPr>
              <a:t>{ </a:t>
            </a:r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  console.log('I will greet '+ </a:t>
            </a:r>
            <a:r>
              <a:rPr lang="en-US" sz="2700" dirty="0" err="1">
                <a:latin typeface="Lucida Console" panose="020B0609040504020204" pitchFamily="49" charset="0"/>
              </a:rPr>
              <a:t>greetee</a:t>
            </a:r>
            <a:r>
              <a:rPr lang="en-US" sz="2700" dirty="0">
                <a:latin typeface="Lucida Console" panose="020B0609040504020204" pitchFamily="49" charset="0"/>
              </a:rPr>
              <a:t> + ' in a little while');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return </a:t>
            </a:r>
            <a:r>
              <a:rPr lang="en-US" sz="2700" b="1" dirty="0">
                <a:latin typeface="Lucida Console" panose="020B0609040504020204" pitchFamily="49" charset="0"/>
              </a:rPr>
              <a:t>function () {  </a:t>
            </a:r>
            <a:r>
              <a:rPr lang="en-US" sz="2700" b="1" dirty="0" err="1" smtClean="0">
                <a:latin typeface="Lucida Console" panose="020B0609040504020204" pitchFamily="49" charset="0"/>
              </a:rPr>
              <a:t>greetFunction</a:t>
            </a:r>
            <a:r>
              <a:rPr lang="en-US" sz="2700" b="1" dirty="0" smtClean="0">
                <a:latin typeface="Lucida Console" panose="020B0609040504020204" pitchFamily="49" charset="0"/>
              </a:rPr>
              <a:t>(</a:t>
            </a:r>
            <a:r>
              <a:rPr lang="en-US" sz="2700" b="1" dirty="0" err="1" smtClean="0">
                <a:latin typeface="Lucida Console" panose="020B0609040504020204" pitchFamily="49" charset="0"/>
              </a:rPr>
              <a:t>greetee</a:t>
            </a:r>
            <a:r>
              <a:rPr lang="en-US" sz="2700" b="1" dirty="0" smtClean="0">
                <a:latin typeface="Lucida Console" panose="020B0609040504020204" pitchFamily="49" charset="0"/>
              </a:rPr>
              <a:t>)};  </a:t>
            </a:r>
            <a:r>
              <a:rPr lang="en-US" sz="2700" b="1" dirty="0">
                <a:latin typeface="Lucida Console" panose="020B0609040504020204" pitchFamily="49" charset="0"/>
              </a:rPr>
              <a:t>// the closure</a:t>
            </a:r>
            <a:r>
              <a:rPr lang="en-US" sz="2700" dirty="0">
                <a:latin typeface="Lucida Console" panose="020B0609040504020204" pitchFamily="49" charset="0"/>
              </a:rPr>
              <a:t/>
            </a:r>
            <a:br>
              <a:rPr lang="en-US" sz="2700" dirty="0">
                <a:latin typeface="Lucida Console" panose="020B0609040504020204" pitchFamily="49" charset="0"/>
              </a:rPr>
            </a:br>
            <a:r>
              <a:rPr lang="en-US" sz="2700" dirty="0">
                <a:latin typeface="Lucida Console" panose="020B0609040504020204" pitchFamily="49" charset="0"/>
              </a:rPr>
              <a:t>}  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for (</a:t>
            </a:r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</a:t>
            </a:r>
            <a:r>
              <a:rPr lang="en-US" sz="2700" dirty="0" err="1">
                <a:latin typeface="Lucida Console" panose="020B0609040504020204" pitchFamily="49" charset="0"/>
              </a:rPr>
              <a:t>i</a:t>
            </a:r>
            <a:r>
              <a:rPr lang="en-US" sz="2700" dirty="0">
                <a:latin typeface="Lucida Console" panose="020B0609040504020204" pitchFamily="49" charset="0"/>
              </a:rPr>
              <a:t>=2;i&lt;</a:t>
            </a:r>
            <a:r>
              <a:rPr lang="en-US" sz="2700" dirty="0" err="1">
                <a:latin typeface="Lucida Console" panose="020B0609040504020204" pitchFamily="49" charset="0"/>
              </a:rPr>
              <a:t>process.argv.length;i</a:t>
            </a:r>
            <a:r>
              <a:rPr lang="en-US" sz="2700" dirty="0">
                <a:latin typeface="Lucida Console" panose="020B0609040504020204" pitchFamily="49" charset="0"/>
              </a:rPr>
              <a:t>++)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</a:t>
            </a:r>
            <a:r>
              <a:rPr lang="en-US" sz="2700" dirty="0" err="1">
                <a:latin typeface="Lucida Console" panose="020B0609040504020204" pitchFamily="49" charset="0"/>
              </a:rPr>
              <a:t>setTimeout</a:t>
            </a:r>
            <a:r>
              <a:rPr lang="en-US" sz="2700" dirty="0">
                <a:latin typeface="Lucida Console" panose="020B0609040504020204" pitchFamily="49" charset="0"/>
              </a:rPr>
              <a:t>( </a:t>
            </a:r>
            <a:r>
              <a:rPr lang="en-US" sz="2700" b="1" dirty="0" err="1">
                <a:latin typeface="Lucida Console" panose="020B0609040504020204" pitchFamily="49" charset="0"/>
              </a:rPr>
              <a:t>getGreeter</a:t>
            </a:r>
            <a:r>
              <a:rPr lang="en-US" sz="2700" b="1" dirty="0">
                <a:latin typeface="Lucida Console" panose="020B0609040504020204" pitchFamily="49" charset="0"/>
              </a:rPr>
              <a:t>( </a:t>
            </a:r>
            <a:r>
              <a:rPr lang="en-US" sz="2700" b="1" dirty="0" err="1">
                <a:latin typeface="Lucida Console" panose="020B0609040504020204" pitchFamily="49" charset="0"/>
              </a:rPr>
              <a:t>process.argv</a:t>
            </a:r>
            <a:r>
              <a:rPr lang="en-US" sz="2700" b="1" dirty="0">
                <a:latin typeface="Lucida Console" panose="020B0609040504020204" pitchFamily="49" charset="0"/>
              </a:rPr>
              <a:t>[</a:t>
            </a:r>
            <a:r>
              <a:rPr lang="en-US" sz="2700" b="1" dirty="0" err="1">
                <a:latin typeface="Lucida Console" panose="020B0609040504020204" pitchFamily="49" charset="0"/>
              </a:rPr>
              <a:t>i</a:t>
            </a:r>
            <a:r>
              <a:rPr lang="en-US" sz="2700" b="1" dirty="0">
                <a:latin typeface="Lucida Console" panose="020B0609040504020204" pitchFamily="49" charset="0"/>
              </a:rPr>
              <a:t>], g)</a:t>
            </a:r>
            <a:r>
              <a:rPr lang="en-US" sz="2700" dirty="0">
                <a:latin typeface="Lucida Console" panose="020B0609040504020204" pitchFamily="49" charset="0"/>
              </a:rPr>
              <a:t>, </a:t>
            </a:r>
            <a:r>
              <a:rPr lang="en-US" sz="2700" dirty="0" err="1">
                <a:latin typeface="Lucida Console" panose="020B0609040504020204" pitchFamily="49" charset="0"/>
              </a:rPr>
              <a:t>i</a:t>
            </a:r>
            <a:r>
              <a:rPr lang="en-US" sz="2700" dirty="0">
                <a:latin typeface="Lucida Console" panose="020B0609040504020204" pitchFamily="49" charset="0"/>
              </a:rPr>
              <a:t>*1500);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}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console.log('The Main Program Flow is Done!');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51"/>
          <a:stretch/>
        </p:blipFill>
        <p:spPr bwMode="auto">
          <a:xfrm>
            <a:off x="5804371" y="6515383"/>
            <a:ext cx="11332027" cy="2613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280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Closure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58" y="1829118"/>
            <a:ext cx="16349136" cy="1919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613524" y="3966703"/>
            <a:ext cx="15840110" cy="5009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13524" y="4042904"/>
            <a:ext cx="15430452" cy="6896637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700" dirty="0" smtClean="0">
                <a:latin typeface="Lucida Console" panose="020B0609040504020204" pitchFamily="49" charset="0"/>
              </a:rPr>
              <a:t>function </a:t>
            </a:r>
            <a:r>
              <a:rPr lang="en-US" sz="2700" dirty="0" err="1">
                <a:latin typeface="Lucida Console" panose="020B0609040504020204" pitchFamily="49" charset="0"/>
              </a:rPr>
              <a:t>startAt</a:t>
            </a:r>
            <a:r>
              <a:rPr lang="en-US" sz="2700" dirty="0">
                <a:latin typeface="Lucida Console" panose="020B0609040504020204" pitchFamily="49" charset="0"/>
              </a:rPr>
              <a:t>(</a:t>
            </a:r>
            <a:r>
              <a:rPr lang="en-US" sz="2700" b="1" dirty="0">
                <a:latin typeface="Lucida Console" panose="020B0609040504020204" pitchFamily="49" charset="0"/>
              </a:rPr>
              <a:t>x</a:t>
            </a:r>
            <a:r>
              <a:rPr lang="en-US" sz="27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2700" dirty="0" smtClean="0">
                <a:latin typeface="Lucida Console" panose="020B0609040504020204" pitchFamily="49" charset="0"/>
              </a:rPr>
              <a:t>  function </a:t>
            </a:r>
            <a:r>
              <a:rPr lang="en-US" sz="2700" dirty="0" err="1">
                <a:latin typeface="Lucida Console" panose="020B0609040504020204" pitchFamily="49" charset="0"/>
              </a:rPr>
              <a:t>incrementBy</a:t>
            </a:r>
            <a:r>
              <a:rPr lang="en-US" sz="2700" dirty="0">
                <a:latin typeface="Lucida Console" panose="020B0609040504020204" pitchFamily="49" charset="0"/>
              </a:rPr>
              <a:t>(y) {</a:t>
            </a:r>
          </a:p>
          <a:p>
            <a:r>
              <a:rPr lang="en-US" sz="2700" dirty="0" smtClean="0">
                <a:latin typeface="Lucida Console" panose="020B0609040504020204" pitchFamily="49" charset="0"/>
              </a:rPr>
              <a:t>    return </a:t>
            </a:r>
            <a:r>
              <a:rPr lang="en-US" sz="2700" b="1" dirty="0">
                <a:latin typeface="Lucida Console" panose="020B0609040504020204" pitchFamily="49" charset="0"/>
              </a:rPr>
              <a:t>x</a:t>
            </a:r>
            <a:r>
              <a:rPr lang="en-US" sz="2700" dirty="0">
                <a:latin typeface="Lucida Console" panose="020B0609040504020204" pitchFamily="49" charset="0"/>
              </a:rPr>
              <a:t> + y;</a:t>
            </a:r>
          </a:p>
          <a:p>
            <a:r>
              <a:rPr lang="en-US" sz="2700" dirty="0" smtClean="0">
                <a:latin typeface="Lucida Console" panose="020B0609040504020204" pitchFamily="49" charset="0"/>
              </a:rPr>
              <a:t>  } </a:t>
            </a:r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 smtClean="0">
                <a:latin typeface="Lucida Console" panose="020B0609040504020204" pitchFamily="49" charset="0"/>
              </a:rPr>
              <a:t>  return </a:t>
            </a:r>
            <a:r>
              <a:rPr lang="en-US" sz="2700" dirty="0" err="1">
                <a:latin typeface="Lucida Console" panose="020B0609040504020204" pitchFamily="49" charset="0"/>
              </a:rPr>
              <a:t>incrementBy</a:t>
            </a:r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}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closure1 = </a:t>
            </a:r>
            <a:r>
              <a:rPr lang="en-US" sz="2700" dirty="0" err="1">
                <a:latin typeface="Lucida Console" panose="020B0609040504020204" pitchFamily="49" charset="0"/>
              </a:rPr>
              <a:t>startAt</a:t>
            </a:r>
            <a:r>
              <a:rPr lang="en-US" sz="2700" dirty="0">
                <a:latin typeface="Lucida Console" panose="020B0609040504020204" pitchFamily="49" charset="0"/>
              </a:rPr>
              <a:t>(</a:t>
            </a:r>
            <a:r>
              <a:rPr lang="en-US" sz="2700" b="1" dirty="0">
                <a:latin typeface="Lucida Console" panose="020B0609040504020204" pitchFamily="49" charset="0"/>
              </a:rPr>
              <a:t>1</a:t>
            </a:r>
            <a:r>
              <a:rPr lang="en-US" sz="27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closure2 = </a:t>
            </a:r>
            <a:r>
              <a:rPr lang="en-US" sz="2700" dirty="0" err="1">
                <a:latin typeface="Lucida Console" panose="020B0609040504020204" pitchFamily="49" charset="0"/>
              </a:rPr>
              <a:t>startAt</a:t>
            </a:r>
            <a:r>
              <a:rPr lang="en-US" sz="2700" dirty="0">
                <a:latin typeface="Lucida Console" panose="020B0609040504020204" pitchFamily="49" charset="0"/>
              </a:rPr>
              <a:t>(</a:t>
            </a:r>
            <a:r>
              <a:rPr lang="en-US" sz="2700" b="1" dirty="0">
                <a:latin typeface="Lucida Console" panose="020B0609040504020204" pitchFamily="49" charset="0"/>
              </a:rPr>
              <a:t>5</a:t>
            </a:r>
            <a:r>
              <a:rPr lang="en-US" sz="27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/>
            </a:r>
            <a:br>
              <a:rPr lang="en-US" sz="2700" dirty="0">
                <a:latin typeface="Lucida Console" panose="020B0609040504020204" pitchFamily="49" charset="0"/>
              </a:rPr>
            </a:br>
            <a:r>
              <a:rPr lang="en-US" sz="2700" dirty="0">
                <a:latin typeface="Lucida Console" panose="020B0609040504020204" pitchFamily="49" charset="0"/>
              </a:rPr>
              <a:t>console.log( "Closure 1 (started at 1): "+ closure1(4));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console.log( "Closure 2 (started at 5): "+ closure1(4));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/>
            </a:r>
            <a:br>
              <a:rPr lang="en-US" sz="2700" dirty="0">
                <a:latin typeface="Lucida Console" panose="020B0609040504020204" pitchFamily="49" charset="0"/>
              </a:rPr>
            </a:br>
            <a:endParaRPr lang="en-US" sz="2700" dirty="0">
              <a:latin typeface="Lucida Console" panose="020B0609040504020204" pitchFamily="49" charset="0"/>
            </a:endParaRP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9" name="Rounded Rectangle 8"/>
          <p:cNvSpPr/>
          <p:nvPr/>
        </p:nvSpPr>
        <p:spPr>
          <a:xfrm>
            <a:off x="10677709" y="5147769"/>
            <a:ext cx="6166519" cy="182693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Closure</a:t>
            </a:r>
            <a:endParaRPr lang="nl-NL" dirty="0" smtClean="0"/>
          </a:p>
          <a:p>
            <a:pPr algn="ctr"/>
            <a:r>
              <a:rPr lang="nl-NL" dirty="0" smtClean="0"/>
              <a:t>(</a:t>
            </a:r>
            <a:r>
              <a:rPr lang="nl-NL" dirty="0" err="1" smtClean="0"/>
              <a:t>function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execute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context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execute</a:t>
            </a:r>
            <a:r>
              <a:rPr lang="nl-NL" dirty="0" smtClean="0"/>
              <a:t> in)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4915" y="5066348"/>
            <a:ext cx="8149270" cy="19897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796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Modules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 smtClean="0"/>
              <a:t>Node programs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organized</a:t>
            </a:r>
            <a:r>
              <a:rPr lang="nl-NL" dirty="0" smtClean="0"/>
              <a:t> in modules</a:t>
            </a:r>
          </a:p>
          <a:p>
            <a:r>
              <a:rPr lang="nl-NL" dirty="0" smtClean="0"/>
              <a:t>A module is file </a:t>
            </a:r>
            <a:r>
              <a:rPr lang="nl-NL" dirty="0" err="1" smtClean="0"/>
              <a:t>that</a:t>
            </a:r>
            <a:r>
              <a:rPr lang="nl-NL" dirty="0" smtClean="0"/>
              <a:t> exports a scope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may</a:t>
            </a:r>
            <a:r>
              <a:rPr lang="nl-NL" dirty="0" smtClean="0"/>
              <a:t> </a:t>
            </a:r>
            <a:r>
              <a:rPr lang="nl-NL" dirty="0" err="1" smtClean="0"/>
              <a:t>contain</a:t>
            </a:r>
            <a:r>
              <a:rPr lang="nl-NL" dirty="0" smtClean="0"/>
              <a:t> (public) </a:t>
            </a:r>
            <a:r>
              <a:rPr lang="nl-NL" dirty="0" err="1" smtClean="0"/>
              <a:t>functions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shared </a:t>
            </a:r>
            <a:r>
              <a:rPr lang="nl-NL" dirty="0" err="1" smtClean="0"/>
              <a:t>objects</a:t>
            </a:r>
            <a:endParaRPr lang="nl-NL" dirty="0" smtClean="0"/>
          </a:p>
          <a:p>
            <a:r>
              <a:rPr lang="nl-NL" dirty="0" smtClean="0"/>
              <a:t>Modules are ‘</a:t>
            </a:r>
            <a:r>
              <a:rPr lang="nl-NL" dirty="0" err="1" smtClean="0"/>
              <a:t>imported</a:t>
            </a:r>
            <a:r>
              <a:rPr lang="nl-NL" dirty="0" smtClean="0"/>
              <a:t>’ </a:t>
            </a:r>
            <a:r>
              <a:rPr lang="nl-NL" dirty="0" err="1" smtClean="0"/>
              <a:t>through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i="1" dirty="0" err="1" smtClean="0"/>
              <a:t>require</a:t>
            </a:r>
            <a:r>
              <a:rPr lang="nl-NL" dirty="0" smtClean="0"/>
              <a:t> </a:t>
            </a:r>
            <a:r>
              <a:rPr lang="nl-NL" dirty="0" err="1" smtClean="0"/>
              <a:t>function</a:t>
            </a:r>
            <a:endParaRPr lang="nl-NL" dirty="0" smtClean="0"/>
          </a:p>
          <a:p>
            <a:pPr lvl="1"/>
            <a:r>
              <a:rPr lang="nl-NL" dirty="0" err="1" smtClean="0"/>
              <a:t>Add</a:t>
            </a:r>
            <a:r>
              <a:rPr lang="nl-NL" dirty="0" smtClean="0"/>
              <a:t> a line </a:t>
            </a:r>
            <a:r>
              <a:rPr lang="nl-NL" dirty="0" err="1" smtClean="0"/>
              <a:t>such</a:t>
            </a:r>
            <a:r>
              <a:rPr lang="nl-NL" dirty="0" smtClean="0"/>
              <a:t> as </a:t>
            </a:r>
            <a:r>
              <a:rPr lang="nl-NL" i="1" dirty="0" smtClean="0"/>
              <a:t>var </a:t>
            </a:r>
            <a:r>
              <a:rPr lang="nl-NL" i="1" dirty="0" err="1" smtClean="0"/>
              <a:t>localRef</a:t>
            </a:r>
            <a:r>
              <a:rPr lang="nl-NL" i="1" dirty="0" smtClean="0"/>
              <a:t> = </a:t>
            </a:r>
            <a:r>
              <a:rPr lang="nl-NL" i="1" dirty="0" err="1" smtClean="0"/>
              <a:t>require</a:t>
            </a:r>
            <a:r>
              <a:rPr lang="nl-NL" i="1" dirty="0" smtClean="0"/>
              <a:t>(‘</a:t>
            </a:r>
            <a:r>
              <a:rPr lang="nl-NL" i="1" dirty="0" err="1" smtClean="0"/>
              <a:t>moduleName</a:t>
            </a:r>
            <a:r>
              <a:rPr lang="nl-NL" i="1" dirty="0" smtClean="0"/>
              <a:t>’);</a:t>
            </a:r>
            <a:r>
              <a:rPr lang="nl-NL" dirty="0" smtClean="0"/>
              <a:t> in a file </a:t>
            </a:r>
            <a:r>
              <a:rPr lang="nl-NL" dirty="0" err="1" smtClean="0"/>
              <a:t>to</a:t>
            </a:r>
            <a:r>
              <a:rPr lang="nl-NL" dirty="0" smtClean="0"/>
              <a:t> get access at </a:t>
            </a:r>
            <a:r>
              <a:rPr lang="nl-NL" dirty="0" err="1" smtClean="0"/>
              <a:t>runtime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goodies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module </a:t>
            </a:r>
          </a:p>
          <a:p>
            <a:r>
              <a:rPr lang="nl-NL" dirty="0" smtClean="0"/>
              <a:t>Node </a:t>
            </a:r>
            <a:r>
              <a:rPr lang="nl-NL" dirty="0" err="1" smtClean="0"/>
              <a:t>ships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a set of </a:t>
            </a:r>
            <a:r>
              <a:rPr lang="nl-NL" dirty="0" err="1" smtClean="0"/>
              <a:t>core</a:t>
            </a:r>
            <a:r>
              <a:rPr lang="nl-NL" dirty="0" smtClean="0"/>
              <a:t> modules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required</a:t>
            </a:r>
            <a:r>
              <a:rPr lang="nl-NL" dirty="0" smtClean="0"/>
              <a:t> </a:t>
            </a:r>
            <a:r>
              <a:rPr lang="nl-NL" dirty="0" err="1" smtClean="0"/>
              <a:t>into</a:t>
            </a:r>
            <a:r>
              <a:rPr lang="nl-NL" dirty="0" smtClean="0"/>
              <a:t> </a:t>
            </a:r>
            <a:r>
              <a:rPr lang="nl-NL" dirty="0" err="1" smtClean="0"/>
              <a:t>any</a:t>
            </a:r>
            <a:r>
              <a:rPr lang="nl-NL" dirty="0" smtClean="0"/>
              <a:t> program – without </a:t>
            </a:r>
            <a:r>
              <a:rPr lang="nl-NL" dirty="0" err="1" smtClean="0"/>
              <a:t>additional</a:t>
            </a:r>
            <a:r>
              <a:rPr lang="nl-NL" dirty="0" smtClean="0"/>
              <a:t> </a:t>
            </a:r>
            <a:r>
              <a:rPr lang="nl-NL" dirty="0" err="1" smtClean="0"/>
              <a:t>installation</a:t>
            </a:r>
            <a:r>
              <a:rPr lang="nl-NL" dirty="0" smtClean="0"/>
              <a:t> or </a:t>
            </a:r>
            <a:r>
              <a:rPr lang="nl-NL" dirty="0" err="1" smtClean="0"/>
              <a:t>configuration</a:t>
            </a:r>
            <a:r>
              <a:rPr lang="nl-NL" dirty="0" smtClean="0"/>
              <a:t>; for </a:t>
            </a:r>
            <a:r>
              <a:rPr lang="nl-NL" dirty="0" err="1" smtClean="0"/>
              <a:t>example</a:t>
            </a:r>
            <a:r>
              <a:rPr lang="nl-NL" dirty="0" smtClean="0"/>
              <a:t>:</a:t>
            </a:r>
            <a:endParaRPr lang="en-US" dirty="0"/>
          </a:p>
          <a:p>
            <a:pPr lvl="1"/>
            <a:r>
              <a:rPr lang="nl-NL" dirty="0" err="1" smtClean="0"/>
              <a:t>fs</a:t>
            </a:r>
            <a:r>
              <a:rPr lang="nl-NL" dirty="0" smtClean="0"/>
              <a:t>: file system operations</a:t>
            </a:r>
          </a:p>
          <a:p>
            <a:pPr lvl="1"/>
            <a:r>
              <a:rPr lang="nl-NL" dirty="0" err="1" smtClean="0"/>
              <a:t>path</a:t>
            </a:r>
            <a:r>
              <a:rPr lang="nl-NL" dirty="0" smtClean="0"/>
              <a:t>: string </a:t>
            </a:r>
            <a:r>
              <a:rPr lang="nl-NL" dirty="0" err="1" smtClean="0"/>
              <a:t>transformations</a:t>
            </a:r>
            <a:r>
              <a:rPr lang="nl-NL" dirty="0" smtClean="0"/>
              <a:t> </a:t>
            </a:r>
            <a:r>
              <a:rPr lang="nl-NL" dirty="0" err="1" smtClean="0"/>
              <a:t>around</a:t>
            </a:r>
            <a:r>
              <a:rPr lang="nl-NL" dirty="0" smtClean="0"/>
              <a:t> file system operations</a:t>
            </a:r>
          </a:p>
          <a:p>
            <a:pPr lvl="1"/>
            <a:r>
              <a:rPr lang="nl-NL" dirty="0" smtClean="0"/>
              <a:t>os: access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some</a:t>
            </a:r>
            <a:r>
              <a:rPr lang="nl-NL" dirty="0" smtClean="0"/>
              <a:t> operating systems details</a:t>
            </a:r>
          </a:p>
          <a:p>
            <a:pPr lvl="1"/>
            <a:r>
              <a:rPr lang="nl-NL" dirty="0" err="1" smtClean="0"/>
              <a:t>util</a:t>
            </a:r>
            <a:r>
              <a:rPr lang="nl-NL" dirty="0" smtClean="0"/>
              <a:t>: </a:t>
            </a:r>
            <a:r>
              <a:rPr lang="nl-NL" dirty="0" err="1" smtClean="0"/>
              <a:t>utility</a:t>
            </a:r>
            <a:r>
              <a:rPr lang="nl-NL" dirty="0" smtClean="0"/>
              <a:t> </a:t>
            </a:r>
            <a:r>
              <a:rPr lang="nl-NL" dirty="0" err="1" smtClean="0"/>
              <a:t>functions</a:t>
            </a:r>
            <a:r>
              <a:rPr lang="nl-NL" dirty="0" smtClean="0"/>
              <a:t>, for </a:t>
            </a:r>
            <a:r>
              <a:rPr lang="nl-NL" dirty="0" err="1" smtClean="0"/>
              <a:t>example</a:t>
            </a:r>
            <a:r>
              <a:rPr lang="nl-NL" dirty="0" smtClean="0"/>
              <a:t> util.log </a:t>
            </a:r>
            <a:r>
              <a:rPr lang="nl-NL" dirty="0" err="1" smtClean="0"/>
              <a:t>to</a:t>
            </a:r>
            <a:r>
              <a:rPr lang="nl-NL" dirty="0" smtClean="0"/>
              <a:t> log </a:t>
            </a:r>
            <a:r>
              <a:rPr lang="nl-NL" dirty="0" err="1" smtClean="0"/>
              <a:t>messages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console </a:t>
            </a:r>
            <a:r>
              <a:rPr lang="nl-NL" dirty="0" err="1" smtClean="0"/>
              <a:t>with</a:t>
            </a:r>
            <a:r>
              <a:rPr lang="nl-NL" dirty="0" smtClean="0"/>
              <a:t> timestamp</a:t>
            </a:r>
          </a:p>
          <a:p>
            <a:pPr lvl="1"/>
            <a:r>
              <a:rPr lang="nl-NL" dirty="0" smtClean="0"/>
              <a:t>http:  for HTTP protocol </a:t>
            </a:r>
            <a:r>
              <a:rPr lang="nl-NL" dirty="0" err="1" smtClean="0"/>
              <a:t>based</a:t>
            </a:r>
            <a:r>
              <a:rPr lang="nl-NL" dirty="0" smtClean="0"/>
              <a:t> </a:t>
            </a:r>
            <a:r>
              <a:rPr lang="nl-NL" dirty="0" err="1" smtClean="0"/>
              <a:t>network</a:t>
            </a:r>
            <a:r>
              <a:rPr lang="nl-NL" dirty="0" smtClean="0"/>
              <a:t> operations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8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File </a:t>
            </a:r>
            <a:r>
              <a:rPr lang="nl-NL" dirty="0" err="1" smtClean="0"/>
              <a:t>manipulation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Node.js</a:t>
            </a:r>
            <a:br>
              <a:rPr lang="nl-NL" dirty="0" smtClean="0"/>
            </a:br>
            <a:r>
              <a:rPr lang="nl-NL" dirty="0" smtClean="0"/>
              <a:t>- </a:t>
            </a:r>
            <a:r>
              <a:rPr lang="nl-NL" dirty="0" err="1" smtClean="0"/>
              <a:t>using</a:t>
            </a:r>
            <a:r>
              <a:rPr lang="nl-NL" dirty="0" smtClean="0"/>
              <a:t> </a:t>
            </a:r>
            <a:r>
              <a:rPr lang="nl-NL" dirty="0" err="1" smtClean="0"/>
              <a:t>core</a:t>
            </a:r>
            <a:r>
              <a:rPr lang="nl-NL" dirty="0" smtClean="0"/>
              <a:t> module </a:t>
            </a:r>
            <a:r>
              <a:rPr lang="nl-NL" dirty="0" err="1" smtClean="0"/>
              <a:t>fs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23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418926"/>
            <a:ext cx="15840110" cy="47591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586567"/>
            <a:ext cx="16502693" cy="4311313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700" dirty="0">
                <a:latin typeface="Lucida Console" panose="020B0609040504020204" pitchFamily="49" charset="0"/>
              </a:rPr>
              <a:t>//write a file with all command line arguments on separate lines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fs = require('fs')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,   </a:t>
            </a:r>
            <a:r>
              <a:rPr lang="en-US" sz="2700" dirty="0" err="1">
                <a:latin typeface="Lucida Console" panose="020B0609040504020204" pitchFamily="49" charset="0"/>
              </a:rPr>
              <a:t>util</a:t>
            </a:r>
            <a:r>
              <a:rPr lang="en-US" sz="2700" dirty="0">
                <a:latin typeface="Lucida Console" panose="020B0609040504020204" pitchFamily="49" charset="0"/>
              </a:rPr>
              <a:t> = require('</a:t>
            </a:r>
            <a:r>
              <a:rPr lang="en-US" sz="2700" dirty="0" err="1">
                <a:latin typeface="Lucida Console" panose="020B0609040504020204" pitchFamily="49" charset="0"/>
              </a:rPr>
              <a:t>util</a:t>
            </a:r>
            <a:r>
              <a:rPr lang="en-US" sz="2700" dirty="0">
                <a:latin typeface="Lucida Console" panose="020B0609040504020204" pitchFamily="49" charset="0"/>
              </a:rPr>
              <a:t>');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 err="1">
                <a:latin typeface="Lucida Console" panose="020B0609040504020204" pitchFamily="49" charset="0"/>
              </a:rPr>
              <a:t>process.argv.slice</a:t>
            </a:r>
            <a:r>
              <a:rPr lang="en-US" sz="2700" dirty="0">
                <a:latin typeface="Lucida Console" panose="020B0609040504020204" pitchFamily="49" charset="0"/>
              </a:rPr>
              <a:t>(2).</a:t>
            </a:r>
            <a:r>
              <a:rPr lang="en-US" sz="2700" dirty="0" err="1">
                <a:latin typeface="Lucida Console" panose="020B0609040504020204" pitchFamily="49" charset="0"/>
              </a:rPr>
              <a:t>forEach</a:t>
            </a:r>
            <a:r>
              <a:rPr lang="en-US" sz="2700" dirty="0">
                <a:latin typeface="Lucida Console" panose="020B0609040504020204" pitchFamily="49" charset="0"/>
              </a:rPr>
              <a:t>(function (</a:t>
            </a:r>
            <a:r>
              <a:rPr lang="en-US" sz="2700" dirty="0" err="1">
                <a:latin typeface="Lucida Console" panose="020B0609040504020204" pitchFamily="49" charset="0"/>
              </a:rPr>
              <a:t>val</a:t>
            </a:r>
            <a:r>
              <a:rPr lang="en-US" sz="27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</a:t>
            </a:r>
            <a:r>
              <a:rPr lang="en-US" sz="2700" dirty="0" err="1">
                <a:latin typeface="Lucida Console" panose="020B0609040504020204" pitchFamily="49" charset="0"/>
              </a:rPr>
              <a:t>fs.appendFileSync</a:t>
            </a:r>
            <a:r>
              <a:rPr lang="en-US" sz="2700" dirty="0">
                <a:latin typeface="Lucida Console" panose="020B0609040504020204" pitchFamily="49" charset="0"/>
              </a:rPr>
              <a:t>("./output.txt", </a:t>
            </a:r>
            <a:r>
              <a:rPr lang="en-US" sz="2700" dirty="0" err="1">
                <a:latin typeface="Lucida Console" panose="020B0609040504020204" pitchFamily="49" charset="0"/>
              </a:rPr>
              <a:t>val</a:t>
            </a:r>
            <a:r>
              <a:rPr lang="en-US" sz="2700" dirty="0">
                <a:latin typeface="Lucida Console" panose="020B0609040504020204" pitchFamily="49" charset="0"/>
              </a:rPr>
              <a:t> + "\n");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});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util.log('The Main Program Flow is Done!');</a:t>
            </a:r>
          </a:p>
        </p:txBody>
      </p:sp>
    </p:spTree>
    <p:extLst>
      <p:ext uri="{BB962C8B-B14F-4D97-AF65-F5344CB8AC3E}">
        <p14:creationId xmlns:p14="http://schemas.microsoft.com/office/powerpoint/2010/main" val="21287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 – </a:t>
            </a:r>
            <a:br>
              <a:rPr lang="nl-NL" dirty="0" smtClean="0"/>
            </a:br>
            <a:r>
              <a:rPr lang="nl-NL" dirty="0" err="1" smtClean="0"/>
              <a:t>using</a:t>
            </a:r>
            <a:r>
              <a:rPr lang="nl-NL" dirty="0" smtClean="0"/>
              <a:t> </a:t>
            </a:r>
            <a:r>
              <a:rPr lang="nl-NL" dirty="0" err="1" smtClean="0"/>
              <a:t>core</a:t>
            </a:r>
            <a:r>
              <a:rPr lang="nl-NL" dirty="0" smtClean="0"/>
              <a:t> module </a:t>
            </a:r>
            <a:r>
              <a:rPr lang="nl-NL" dirty="0" err="1" smtClean="0"/>
              <a:t>util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214104"/>
            <a:ext cx="15840110" cy="65488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336024"/>
            <a:ext cx="16502693" cy="6311861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500" b="1" dirty="0" err="1">
                <a:latin typeface="Lucida Console" panose="020B0609040504020204" pitchFamily="49" charset="0"/>
              </a:rPr>
              <a:t>var</a:t>
            </a:r>
            <a:r>
              <a:rPr lang="en-US" sz="2500" b="1" dirty="0">
                <a:latin typeface="Lucida Console" panose="020B0609040504020204" pitchFamily="49" charset="0"/>
              </a:rPr>
              <a:t> </a:t>
            </a:r>
            <a:r>
              <a:rPr lang="en-US" sz="2500" b="1" dirty="0" err="1">
                <a:latin typeface="Lucida Console" panose="020B0609040504020204" pitchFamily="49" charset="0"/>
              </a:rPr>
              <a:t>util</a:t>
            </a:r>
            <a:r>
              <a:rPr lang="en-US" sz="2500" b="1" dirty="0">
                <a:latin typeface="Lucida Console" panose="020B0609040504020204" pitchFamily="49" charset="0"/>
              </a:rPr>
              <a:t> = require('</a:t>
            </a:r>
            <a:r>
              <a:rPr lang="en-US" sz="2500" b="1" dirty="0" err="1">
                <a:latin typeface="Lucida Console" panose="020B0609040504020204" pitchFamily="49" charset="0"/>
              </a:rPr>
              <a:t>util</a:t>
            </a:r>
            <a:r>
              <a:rPr lang="en-US" sz="2500" b="1" dirty="0">
                <a:latin typeface="Lucida Console" panose="020B0609040504020204" pitchFamily="49" charset="0"/>
              </a:rPr>
              <a:t>');</a:t>
            </a:r>
          </a:p>
          <a:p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g = function (</a:t>
            </a:r>
            <a:r>
              <a:rPr lang="en-US" sz="2500" dirty="0" err="1">
                <a:latin typeface="Lucida Console" panose="020B0609040504020204" pitchFamily="49" charset="0"/>
              </a:rPr>
              <a:t>greetedPerson</a:t>
            </a:r>
            <a:r>
              <a:rPr lang="en-US" sz="25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   </a:t>
            </a:r>
            <a:r>
              <a:rPr lang="en-US" sz="2500" b="1" dirty="0">
                <a:latin typeface="Lucida Console" panose="020B0609040504020204" pitchFamily="49" charset="0"/>
              </a:rPr>
              <a:t>util</a:t>
            </a:r>
            <a:r>
              <a:rPr lang="en-US" sz="2500" dirty="0">
                <a:latin typeface="Lucida Console" panose="020B0609040504020204" pitchFamily="49" charset="0"/>
              </a:rPr>
              <a:t>.log(</a:t>
            </a:r>
            <a:r>
              <a:rPr lang="en-US" sz="2500" b="1" dirty="0" err="1">
                <a:latin typeface="Lucida Console" panose="020B0609040504020204" pitchFamily="49" charset="0"/>
              </a:rPr>
              <a:t>util</a:t>
            </a:r>
            <a:r>
              <a:rPr lang="en-US" sz="2500" dirty="0" err="1">
                <a:latin typeface="Lucida Console" panose="020B0609040504020204" pitchFamily="49" charset="0"/>
              </a:rPr>
              <a:t>.format</a:t>
            </a:r>
            <a:r>
              <a:rPr lang="en-US" sz="2500" dirty="0">
                <a:latin typeface="Lucida Console" panose="020B0609040504020204" pitchFamily="49" charset="0"/>
              </a:rPr>
              <a:t>('Hello %s!', </a:t>
            </a:r>
            <a:r>
              <a:rPr lang="en-US" sz="2500" dirty="0" err="1">
                <a:latin typeface="Lucida Console" panose="020B0609040504020204" pitchFamily="49" charset="0"/>
              </a:rPr>
              <a:t>greetedPerson</a:t>
            </a:r>
            <a:r>
              <a:rPr lang="en-US" sz="2500" dirty="0">
                <a:latin typeface="Lucida Console" panose="020B0609040504020204" pitchFamily="49" charset="0"/>
              </a:rPr>
              <a:t>));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 }</a:t>
            </a:r>
          </a:p>
          <a:p>
            <a:endParaRPr lang="en-US" sz="2500" dirty="0">
              <a:latin typeface="Lucida Console" panose="020B0609040504020204" pitchFamily="49" charset="0"/>
            </a:endParaRPr>
          </a:p>
          <a:p>
            <a:r>
              <a:rPr lang="en-US" sz="2500" dirty="0">
                <a:latin typeface="Lucida Console" panose="020B0609040504020204" pitchFamily="49" charset="0"/>
              </a:rPr>
              <a:t>function </a:t>
            </a:r>
            <a:r>
              <a:rPr lang="en-US" sz="2500" dirty="0" err="1">
                <a:latin typeface="Lucida Console" panose="020B0609040504020204" pitchFamily="49" charset="0"/>
              </a:rPr>
              <a:t>getGreeter</a:t>
            </a:r>
            <a:r>
              <a:rPr lang="en-US" sz="2500" dirty="0">
                <a:latin typeface="Lucida Console" panose="020B0609040504020204" pitchFamily="49" charset="0"/>
              </a:rPr>
              <a:t> ( </a:t>
            </a:r>
            <a:r>
              <a:rPr lang="en-US" sz="2500" dirty="0" err="1">
                <a:latin typeface="Lucida Console" panose="020B0609040504020204" pitchFamily="49" charset="0"/>
              </a:rPr>
              <a:t>greetee</a:t>
            </a:r>
            <a:r>
              <a:rPr lang="en-US" sz="2500" dirty="0">
                <a:latin typeface="Lucida Console" panose="020B0609040504020204" pitchFamily="49" charset="0"/>
              </a:rPr>
              <a:t>, </a:t>
            </a:r>
            <a:r>
              <a:rPr lang="en-US" sz="2500" dirty="0" err="1">
                <a:latin typeface="Lucida Console" panose="020B0609040504020204" pitchFamily="49" charset="0"/>
              </a:rPr>
              <a:t>greetFunction</a:t>
            </a:r>
            <a:r>
              <a:rPr lang="en-US" sz="25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</a:t>
            </a:r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</a:t>
            </a:r>
            <a:r>
              <a:rPr lang="en-US" sz="2500" dirty="0" err="1">
                <a:latin typeface="Lucida Console" panose="020B0609040504020204" pitchFamily="49" charset="0"/>
              </a:rPr>
              <a:t>toGreet</a:t>
            </a:r>
            <a:r>
              <a:rPr lang="en-US" sz="2500" dirty="0">
                <a:latin typeface="Lucida Console" panose="020B0609040504020204" pitchFamily="49" charset="0"/>
              </a:rPr>
              <a:t> = </a:t>
            </a:r>
            <a:r>
              <a:rPr lang="en-US" sz="2500" dirty="0" err="1">
                <a:latin typeface="Lucida Console" panose="020B0609040504020204" pitchFamily="49" charset="0"/>
              </a:rPr>
              <a:t>greetee</a:t>
            </a:r>
            <a:r>
              <a:rPr lang="en-US" sz="2500" dirty="0">
                <a:latin typeface="Lucida Console" panose="020B0609040504020204" pitchFamily="49" charset="0"/>
              </a:rPr>
              <a:t>;  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</a:t>
            </a:r>
            <a:r>
              <a:rPr lang="en-US" sz="2500" b="1" dirty="0">
                <a:latin typeface="Lucida Console" panose="020B0609040504020204" pitchFamily="49" charset="0"/>
              </a:rPr>
              <a:t>util</a:t>
            </a:r>
            <a:r>
              <a:rPr lang="en-US" sz="2500" dirty="0">
                <a:latin typeface="Lucida Console" panose="020B0609040504020204" pitchFamily="49" charset="0"/>
              </a:rPr>
              <a:t>.log( </a:t>
            </a:r>
            <a:r>
              <a:rPr lang="en-US" sz="2500" b="1" dirty="0" err="1">
                <a:latin typeface="Lucida Console" panose="020B0609040504020204" pitchFamily="49" charset="0"/>
              </a:rPr>
              <a:t>util</a:t>
            </a:r>
            <a:r>
              <a:rPr lang="en-US" sz="2500" dirty="0" err="1">
                <a:latin typeface="Lucida Console" panose="020B0609040504020204" pitchFamily="49" charset="0"/>
              </a:rPr>
              <a:t>.format</a:t>
            </a:r>
            <a:r>
              <a:rPr lang="en-US" sz="2500" dirty="0">
                <a:latin typeface="Lucida Console" panose="020B0609040504020204" pitchFamily="49" charset="0"/>
              </a:rPr>
              <a:t>('I will greet %s in a little while', </a:t>
            </a:r>
            <a:r>
              <a:rPr lang="en-US" sz="2500" dirty="0" err="1">
                <a:latin typeface="Lucida Console" panose="020B0609040504020204" pitchFamily="49" charset="0"/>
              </a:rPr>
              <a:t>toGreet</a:t>
            </a:r>
            <a:r>
              <a:rPr lang="en-US" sz="2500" dirty="0">
                <a:latin typeface="Lucida Console" panose="020B0609040504020204" pitchFamily="49" charset="0"/>
              </a:rPr>
              <a:t>));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return function () {  </a:t>
            </a:r>
            <a:r>
              <a:rPr lang="en-US" sz="2500" dirty="0" err="1">
                <a:latin typeface="Lucida Console" panose="020B0609040504020204" pitchFamily="49" charset="0"/>
              </a:rPr>
              <a:t>greetFunction</a:t>
            </a:r>
            <a:r>
              <a:rPr lang="en-US" sz="2500" dirty="0">
                <a:latin typeface="Lucida Console" panose="020B0609040504020204" pitchFamily="49" charset="0"/>
              </a:rPr>
              <a:t>(</a:t>
            </a:r>
            <a:r>
              <a:rPr lang="en-US" sz="2500" dirty="0" err="1">
                <a:latin typeface="Lucida Console" panose="020B0609040504020204" pitchFamily="49" charset="0"/>
              </a:rPr>
              <a:t>toGreet</a:t>
            </a:r>
            <a:r>
              <a:rPr lang="en-US" sz="2500" dirty="0">
                <a:latin typeface="Lucida Console" panose="020B0609040504020204" pitchFamily="49" charset="0"/>
              </a:rPr>
              <a:t>)};  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}  </a:t>
            </a:r>
          </a:p>
          <a:p>
            <a:endParaRPr lang="en-US" sz="2500" dirty="0">
              <a:latin typeface="Lucida Console" panose="020B0609040504020204" pitchFamily="49" charset="0"/>
            </a:endParaRPr>
          </a:p>
          <a:p>
            <a:r>
              <a:rPr lang="en-US" sz="2500" dirty="0" err="1">
                <a:latin typeface="Lucida Console" panose="020B0609040504020204" pitchFamily="49" charset="0"/>
              </a:rPr>
              <a:t>process.argv.slice</a:t>
            </a:r>
            <a:r>
              <a:rPr lang="en-US" sz="2500" dirty="0">
                <a:latin typeface="Lucida Console" panose="020B0609040504020204" pitchFamily="49" charset="0"/>
              </a:rPr>
              <a:t>(2).</a:t>
            </a:r>
            <a:r>
              <a:rPr lang="en-US" sz="2500" dirty="0" err="1">
                <a:latin typeface="Lucida Console" panose="020B0609040504020204" pitchFamily="49" charset="0"/>
              </a:rPr>
              <a:t>forEach</a:t>
            </a:r>
            <a:r>
              <a:rPr lang="en-US" sz="2500" dirty="0">
                <a:latin typeface="Lucida Console" panose="020B0609040504020204" pitchFamily="49" charset="0"/>
              </a:rPr>
              <a:t>(function (</a:t>
            </a:r>
            <a:r>
              <a:rPr lang="en-US" sz="2500" dirty="0" err="1">
                <a:latin typeface="Lucida Console" panose="020B0609040504020204" pitchFamily="49" charset="0"/>
              </a:rPr>
              <a:t>val</a:t>
            </a:r>
            <a:r>
              <a:rPr lang="en-US" sz="2500" dirty="0">
                <a:latin typeface="Lucida Console" panose="020B0609040504020204" pitchFamily="49" charset="0"/>
              </a:rPr>
              <a:t>, index, array) {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</a:t>
            </a:r>
            <a:r>
              <a:rPr lang="en-US" sz="2500" dirty="0" err="1">
                <a:latin typeface="Lucida Console" panose="020B0609040504020204" pitchFamily="49" charset="0"/>
              </a:rPr>
              <a:t>setTimeout</a:t>
            </a:r>
            <a:r>
              <a:rPr lang="en-US" sz="2500" dirty="0">
                <a:latin typeface="Lucida Console" panose="020B0609040504020204" pitchFamily="49" charset="0"/>
              </a:rPr>
              <a:t>( </a:t>
            </a:r>
            <a:r>
              <a:rPr lang="en-US" sz="2500" dirty="0" err="1">
                <a:latin typeface="Lucida Console" panose="020B0609040504020204" pitchFamily="49" charset="0"/>
              </a:rPr>
              <a:t>getGreeter</a:t>
            </a:r>
            <a:r>
              <a:rPr lang="en-US" sz="2500" dirty="0">
                <a:latin typeface="Lucida Console" panose="020B0609040504020204" pitchFamily="49" charset="0"/>
              </a:rPr>
              <a:t>(</a:t>
            </a:r>
            <a:r>
              <a:rPr lang="en-US" sz="2500" dirty="0" err="1">
                <a:latin typeface="Lucida Console" panose="020B0609040504020204" pitchFamily="49" charset="0"/>
              </a:rPr>
              <a:t>val</a:t>
            </a:r>
            <a:r>
              <a:rPr lang="en-US" sz="2500" dirty="0">
                <a:latin typeface="Lucida Console" panose="020B0609040504020204" pitchFamily="49" charset="0"/>
              </a:rPr>
              <a:t>, g), index*1500);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});</a:t>
            </a:r>
          </a:p>
          <a:p>
            <a:endParaRPr lang="en-US" sz="2500" dirty="0">
              <a:latin typeface="Lucida Console" panose="020B0609040504020204" pitchFamily="49" charset="0"/>
            </a:endParaRPr>
          </a:p>
          <a:p>
            <a:r>
              <a:rPr lang="en-US" sz="2500" b="1" dirty="0">
                <a:latin typeface="Lucida Console" panose="020B0609040504020204" pitchFamily="49" charset="0"/>
              </a:rPr>
              <a:t>util</a:t>
            </a:r>
            <a:r>
              <a:rPr lang="en-US" sz="2500" dirty="0">
                <a:latin typeface="Lucida Console" panose="020B0609040504020204" pitchFamily="49" charset="0"/>
              </a:rPr>
              <a:t>.log('The Main Program Flow is Done!');</a:t>
            </a:r>
          </a:p>
        </p:txBody>
      </p:sp>
      <p:pic>
        <p:nvPicPr>
          <p:cNvPr id="8194" name="Picture 2" descr="C:\Users\lucas_j\AppData\Local\Temp\SNAGHTML58936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657" y="6925028"/>
            <a:ext cx="12315391" cy="2590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899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Packages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l-NL" dirty="0" smtClean="0"/>
              <a:t>A package is a </a:t>
            </a:r>
            <a:r>
              <a:rPr lang="nl-NL" dirty="0" err="1" smtClean="0"/>
              <a:t>bundle</a:t>
            </a:r>
            <a:r>
              <a:rPr lang="nl-NL" dirty="0" smtClean="0"/>
              <a:t> of resources </a:t>
            </a:r>
            <a:r>
              <a:rPr lang="nl-NL" dirty="0" err="1" smtClean="0"/>
              <a:t>that</a:t>
            </a:r>
            <a:r>
              <a:rPr lang="nl-NL" dirty="0" smtClean="0"/>
              <a:t> supports development of a node </a:t>
            </a:r>
            <a:r>
              <a:rPr lang="nl-NL" dirty="0" err="1" smtClean="0"/>
              <a:t>application</a:t>
            </a:r>
            <a:endParaRPr lang="nl-NL" dirty="0" smtClean="0"/>
          </a:p>
          <a:p>
            <a:pPr lvl="1"/>
            <a:r>
              <a:rPr lang="nl-NL" dirty="0" smtClean="0"/>
              <a:t>Design time (test, code </a:t>
            </a:r>
            <a:r>
              <a:rPr lang="nl-NL" dirty="0" err="1" smtClean="0"/>
              <a:t>analyze</a:t>
            </a:r>
            <a:r>
              <a:rPr lang="nl-NL" dirty="0" smtClean="0"/>
              <a:t>, format, </a:t>
            </a:r>
            <a:r>
              <a:rPr lang="nl-NL" dirty="0" err="1" smtClean="0"/>
              <a:t>browserify</a:t>
            </a:r>
            <a:r>
              <a:rPr lang="nl-NL" dirty="0" smtClean="0"/>
              <a:t>, package, …)</a:t>
            </a:r>
          </a:p>
          <a:p>
            <a:pPr lvl="1"/>
            <a:r>
              <a:rPr lang="nl-NL" dirty="0" smtClean="0"/>
              <a:t>Run time</a:t>
            </a:r>
          </a:p>
          <a:p>
            <a:r>
              <a:rPr lang="nl-NL" dirty="0" smtClean="0"/>
              <a:t>A package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contain</a:t>
            </a:r>
            <a:r>
              <a:rPr lang="nl-NL" dirty="0" smtClean="0"/>
              <a:t> </a:t>
            </a:r>
            <a:r>
              <a:rPr lang="nl-NL" dirty="0" err="1" smtClean="0"/>
              <a:t>one</a:t>
            </a:r>
            <a:r>
              <a:rPr lang="nl-NL" dirty="0" smtClean="0"/>
              <a:t> or more modules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may</a:t>
            </a:r>
            <a:r>
              <a:rPr lang="nl-NL" dirty="0" smtClean="0"/>
              <a:t> or </a:t>
            </a:r>
            <a:r>
              <a:rPr lang="nl-NL" dirty="0" err="1" smtClean="0"/>
              <a:t>may</a:t>
            </a:r>
            <a:r>
              <a:rPr lang="nl-NL" dirty="0" smtClean="0"/>
              <a:t>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intended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‘</a:t>
            </a:r>
            <a:r>
              <a:rPr lang="nl-NL" dirty="0" err="1" smtClean="0"/>
              <a:t>required</a:t>
            </a:r>
            <a:r>
              <a:rPr lang="nl-NL" dirty="0" smtClean="0"/>
              <a:t>’ </a:t>
            </a:r>
            <a:r>
              <a:rPr lang="nl-NL" dirty="0" err="1" smtClean="0"/>
              <a:t>into</a:t>
            </a:r>
            <a:r>
              <a:rPr lang="nl-NL" dirty="0" smtClean="0"/>
              <a:t> a </a:t>
            </a:r>
            <a:r>
              <a:rPr lang="nl-NL" i="1" dirty="0" smtClean="0"/>
              <a:t>node</a:t>
            </a:r>
            <a:r>
              <a:rPr lang="nl-NL" dirty="0" smtClean="0"/>
              <a:t> </a:t>
            </a:r>
            <a:r>
              <a:rPr lang="nl-NL" dirty="0" err="1" smtClean="0"/>
              <a:t>application</a:t>
            </a:r>
            <a:endParaRPr lang="nl-NL" dirty="0" smtClean="0"/>
          </a:p>
          <a:p>
            <a:r>
              <a:rPr lang="nl-NL" dirty="0" smtClean="0"/>
              <a:t>Packages are [</a:t>
            </a:r>
            <a:r>
              <a:rPr lang="nl-NL" dirty="0" err="1" smtClean="0"/>
              <a:t>downloaded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] </a:t>
            </a:r>
            <a:r>
              <a:rPr lang="nl-NL" dirty="0" err="1" smtClean="0"/>
              <a:t>added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source folders of a </a:t>
            </a:r>
            <a:r>
              <a:rPr lang="nl-NL" i="1" dirty="0" smtClean="0"/>
              <a:t>node</a:t>
            </a:r>
            <a:r>
              <a:rPr lang="nl-NL" dirty="0" smtClean="0"/>
              <a:t> </a:t>
            </a:r>
            <a:r>
              <a:rPr lang="nl-NL" dirty="0" err="1" smtClean="0"/>
              <a:t>application</a:t>
            </a:r>
            <a:endParaRPr lang="nl-NL" dirty="0" smtClean="0"/>
          </a:p>
          <a:p>
            <a:r>
              <a:rPr lang="nl-NL" dirty="0" smtClean="0"/>
              <a:t>Package management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tricky</a:t>
            </a:r>
          </a:p>
          <a:p>
            <a:pPr lvl="1"/>
            <a:r>
              <a:rPr lang="nl-NL" dirty="0" smtClean="0"/>
              <a:t>An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depend</a:t>
            </a:r>
            <a:r>
              <a:rPr lang="nl-NL" dirty="0" smtClean="0"/>
              <a:t> on multiple packages</a:t>
            </a:r>
          </a:p>
          <a:p>
            <a:pPr lvl="1"/>
            <a:r>
              <a:rPr lang="nl-NL" dirty="0" smtClean="0"/>
              <a:t>Packages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depend</a:t>
            </a:r>
            <a:r>
              <a:rPr lang="nl-NL" dirty="0" smtClean="0"/>
              <a:t> on multiple [</a:t>
            </a:r>
            <a:r>
              <a:rPr lang="nl-NL" dirty="0" err="1" smtClean="0"/>
              <a:t>versions</a:t>
            </a:r>
            <a:r>
              <a:rPr lang="nl-NL" dirty="0" smtClean="0"/>
              <a:t> of] packages </a:t>
            </a:r>
            <a:r>
              <a:rPr lang="nl-NL" dirty="0" err="1" smtClean="0"/>
              <a:t>themselves</a:t>
            </a:r>
            <a:endParaRPr lang="nl-NL" dirty="0" smtClean="0"/>
          </a:p>
          <a:p>
            <a:pPr lvl="1"/>
            <a:r>
              <a:rPr lang="nl-NL" dirty="0" err="1" smtClean="0"/>
              <a:t>Gathering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keeping</a:t>
            </a:r>
            <a:r>
              <a:rPr lang="nl-NL" dirty="0" smtClean="0"/>
              <a:t> up </a:t>
            </a:r>
            <a:r>
              <a:rPr lang="nl-NL" dirty="0" err="1" smtClean="0"/>
              <a:t>to</a:t>
            </a:r>
            <a:r>
              <a:rPr lang="nl-NL" dirty="0" smtClean="0"/>
              <a:t> date </a:t>
            </a:r>
            <a:r>
              <a:rPr lang="nl-NL" dirty="0" err="1" smtClean="0"/>
              <a:t>all</a:t>
            </a:r>
            <a:r>
              <a:rPr lang="nl-NL" dirty="0" smtClean="0"/>
              <a:t> compatible </a:t>
            </a:r>
            <a:r>
              <a:rPr lang="nl-NL" dirty="0" err="1" smtClean="0"/>
              <a:t>versions</a:t>
            </a:r>
            <a:r>
              <a:rPr lang="nl-NL" dirty="0" smtClean="0"/>
              <a:t> of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required</a:t>
            </a:r>
            <a:r>
              <a:rPr lang="nl-NL" dirty="0" smtClean="0"/>
              <a:t> packages is </a:t>
            </a:r>
            <a:r>
              <a:rPr lang="nl-NL" dirty="0" err="1" smtClean="0"/>
              <a:t>potentially</a:t>
            </a:r>
            <a:r>
              <a:rPr lang="nl-NL" dirty="0" smtClean="0"/>
              <a:t> complex, time </a:t>
            </a:r>
            <a:r>
              <a:rPr lang="nl-NL" dirty="0" err="1" smtClean="0"/>
              <a:t>consuming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error </a:t>
            </a:r>
            <a:r>
              <a:rPr lang="nl-NL" dirty="0" err="1" smtClean="0"/>
              <a:t>prone</a:t>
            </a:r>
            <a:endParaRPr lang="nl-NL" dirty="0" smtClean="0"/>
          </a:p>
          <a:p>
            <a:pPr lvl="1"/>
            <a:r>
              <a:rPr lang="nl-NL" dirty="0" smtClean="0"/>
              <a:t>Enter: </a:t>
            </a:r>
            <a:r>
              <a:rPr lang="nl-NL" i="1" dirty="0" err="1" smtClean="0"/>
              <a:t>npm</a:t>
            </a:r>
            <a:endParaRPr lang="nl-NL" i="1" dirty="0" smtClean="0"/>
          </a:p>
          <a:p>
            <a:pPr lvl="2"/>
            <a:r>
              <a:rPr lang="nl-NL" i="1" dirty="0" err="1"/>
              <a:t>a</a:t>
            </a:r>
            <a:r>
              <a:rPr lang="nl-NL" i="1" dirty="0" err="1" smtClean="0"/>
              <a:t>nd</a:t>
            </a:r>
            <a:r>
              <a:rPr lang="nl-NL" i="1" dirty="0" smtClean="0"/>
              <a:t> </a:t>
            </a:r>
            <a:r>
              <a:rPr lang="nl-NL" i="1" dirty="0" err="1" smtClean="0"/>
              <a:t>package.json</a:t>
            </a:r>
            <a:r>
              <a:rPr lang="nl-NL" i="1" dirty="0" smtClean="0"/>
              <a:t> – </a:t>
            </a:r>
            <a:r>
              <a:rPr lang="nl-NL" i="1" dirty="0" err="1" smtClean="0"/>
              <a:t>the</a:t>
            </a:r>
            <a:r>
              <a:rPr lang="nl-NL" i="1" dirty="0" smtClean="0"/>
              <a:t> </a:t>
            </a:r>
            <a:r>
              <a:rPr lang="nl-NL" i="1" dirty="0" err="1" smtClean="0"/>
              <a:t>closest</a:t>
            </a:r>
            <a:r>
              <a:rPr lang="nl-NL" i="1" dirty="0" smtClean="0"/>
              <a:t> </a:t>
            </a:r>
            <a:r>
              <a:rPr lang="nl-NL" i="1" dirty="0" err="1" smtClean="0"/>
              <a:t>thing</a:t>
            </a:r>
            <a:r>
              <a:rPr lang="nl-NL" i="1" dirty="0" smtClean="0"/>
              <a:t> </a:t>
            </a:r>
            <a:r>
              <a:rPr lang="nl-NL" i="1" dirty="0" err="1" smtClean="0"/>
              <a:t>to</a:t>
            </a:r>
            <a:r>
              <a:rPr lang="nl-NL" i="1" dirty="0" smtClean="0"/>
              <a:t> a </a:t>
            </a:r>
            <a:r>
              <a:rPr lang="nl-NL" i="1" dirty="0" err="1" smtClean="0"/>
              <a:t>pom</a:t>
            </a:r>
            <a:r>
              <a:rPr lang="nl-NL" i="1" dirty="0" smtClean="0"/>
              <a:t>-file</a:t>
            </a:r>
            <a:endParaRPr lang="en-US" i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40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Reusing</a:t>
            </a:r>
            <a:r>
              <a:rPr lang="nl-NL" dirty="0" smtClean="0"/>
              <a:t> node modules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i="1" dirty="0" smtClean="0"/>
              <a:t>So </a:t>
            </a:r>
            <a:r>
              <a:rPr lang="en-US" i="1" dirty="0"/>
              <a:t>that's what </a:t>
            </a:r>
            <a:r>
              <a:rPr lang="en-US" i="1" dirty="0" err="1"/>
              <a:t>npm</a:t>
            </a:r>
            <a:r>
              <a:rPr lang="en-US" i="1" dirty="0"/>
              <a:t> is. It's a way to reuse code from other developers, and also a way to share your code with them, and it makes it easy to manage the different versions of code</a:t>
            </a:r>
            <a:r>
              <a:rPr lang="en-US" i="1" dirty="0" smtClean="0"/>
              <a:t>.</a:t>
            </a:r>
            <a:r>
              <a:rPr lang="en-US" dirty="0" smtClean="0"/>
              <a:t>”</a:t>
            </a:r>
          </a:p>
          <a:p>
            <a:r>
              <a:rPr lang="nl-NL" dirty="0" smtClean="0"/>
              <a:t>www.npmjs.org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AutoShape 2" descr="Image result for npm logo"/>
          <p:cNvSpPr>
            <a:spLocks noChangeAspect="1" noChangeArrowheads="1"/>
          </p:cNvSpPr>
          <p:nvPr/>
        </p:nvSpPr>
        <p:spPr bwMode="auto">
          <a:xfrm>
            <a:off x="295025" y="-205458"/>
            <a:ext cx="578009" cy="433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54817" tIns="77409" rIns="154817" bIns="7740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npm logo"/>
          <p:cNvSpPr>
            <a:spLocks noChangeAspect="1" noChangeArrowheads="1"/>
          </p:cNvSpPr>
          <p:nvPr/>
        </p:nvSpPr>
        <p:spPr bwMode="auto">
          <a:xfrm>
            <a:off x="584030" y="11289"/>
            <a:ext cx="578009" cy="433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54817" tIns="77409" rIns="154817" bIns="7740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data:image/png;base64,iVBORw0KGgoAAAANSUhEUgAAAWgAAACMCAMAAABmmcPHAAAAQlBMVEX////LODfSVlXKNTT99vbPT07LMzL239///PvVZ2b78fHHFhTNOjjHGhjMPDv99/fPS0rIHx3019f56OjPQUDWa2pSCwFTAAACnUlEQVR4nO3dy1LjQAxG4XbsGHBudhje/1VnamZHq215pPzczlmwQqXur0I2YFIOJKn0JKl0JAloUUCLAloU0KKAFgW0KKBFAS0KaFFAiwJaFNCigBYFtCigRQEtyoQek/suOyJnMaD7+f6U2n3uqyXLa/IO63LJ93CfxbivCX28ldRux3rxKXdFmc7Vjv48JS9xZt3Xhh5yFw8/DNq6L9APCGhRQIsCWhTQooAWBbQooEUBLQpoUUCLAloU0KKAFgW0KKBFAS0qH3q5vq87GLMR6OHQVUsW4/si0FO14U/WbOC+MehT9TTdOGdDz2O1xJoNQXf1Y4GdNRu4bxDaNxuCds6GoL2zgfsCvWcWaKCbi4EGGmiggd48M9B7ZoEGurkYaKCBBhrozTMDvWcWaKCbi4EGGmiggd48M9B7ZoEGurkYaKCBBhrozTMDvWcWaKCbi4EGGmiggd48M9B7ZoEGurkYaKCBBvqh0IKHhYD+O3t+38X4PqAbi90PdA51lgHQjcWf6clZoHcEdGMx0EADvRbQjcVAAw30WkA3FgMNNNBrAd1YDDTQQK8FdGMx0EADvdbXhPZ+KJm12Jj97B9KFoJ23nf1Ff289fXim42/ojdPUqZrjfXv314mzgbua35wZL9cfDlnF2Ov+5ez15PrKNYO7z3cs4H7fthHoUb+ruNLBrQooEUBLQpoUUCLAloU0KKAFgW0KKBFAS0KaFFAiwJaFNCigBZVRkHGXi+0+fs3xZmzKy+CrrXV8vrk6j7X0OOb4tDJlefHNwVeldYbx0Vx6OycP8Ghst9ns/9U4dsEtCigRQEtCmhRQIsCWhTQooAWBbQooEUBLQpoUUCLAloU0KKAFjXM9f8XjQR0o9vL8ZDZr4++0P/0G1VR1asuX07/AAAAAElFTkSuQmCC"/>
          <p:cNvSpPr>
            <a:spLocks noChangeAspect="1" noChangeArrowheads="1"/>
          </p:cNvSpPr>
          <p:nvPr/>
        </p:nvSpPr>
        <p:spPr bwMode="auto">
          <a:xfrm>
            <a:off x="295025" y="-1745263"/>
            <a:ext cx="12463314" cy="364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54817" tIns="77409" rIns="154817" bIns="7740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data:image/png;base64,iVBORw0KGgoAAAANSUhEUgAAAWgAAACMCAMAAABmmcPHAAAAQlBMVEX////LODfSVlXKNTT99vbPT07LMzL239///PvVZ2b78fHHFhTNOjjHGhjMPDv99/fPS0rIHx3019f56OjPQUDWa2pSCwFTAAACnUlEQVR4nO3dy1LjQAxG4XbsGHBudhje/1VnamZHq215pPzczlmwQqXur0I2YFIOJKn0JKl0JAloUUCLAloU0KKAFgW0KKBFAS0KaFFAiwJaFNCigBYFtCigRQEtyoQek/suOyJnMaD7+f6U2n3uqyXLa/IO63LJ93CfxbivCX28ldRux3rxKXdFmc7Vjv48JS9xZt3Xhh5yFw8/DNq6L9APCGhRQIsCWhTQooAWBbQooEUBLQpoUUCLAloU0KKAFgW0KKBFAS0qH3q5vq87GLMR6OHQVUsW4/si0FO14U/WbOC+MehT9TTdOGdDz2O1xJoNQXf1Y4GdNRu4bxDaNxuCds6GoL2zgfsCvWcWaKCbi4EGGmiggd48M9B7ZoEGurkYaKCBBhrozTMDvWcWaKCbi4EGGmiggd48M9B7ZoEGurkYaKCBBhrozTMDvWcWaKCbi4EGGmiggd48M9B7ZoEGurkYaKCBBvqh0IKHhYD+O3t+38X4PqAbi90PdA51lgHQjcWf6clZoHcEdGMx0EADvRbQjcVAAw30WkA3FgMNNNBrAd1YDDTQQK8FdGMx0EADvdbXhPZ+KJm12Jj97B9KFoJ23nf1Ff289fXim42/ojdPUqZrjfXv314mzgbua35wZL9cfDlnF2Ov+5ez15PrKNYO7z3cs4H7fthHoUb+ruNLBrQooEUBLQpoUUCLAloU0KKAFgW0KKBFAS0KaFFAiwJaFNCigBZVRkHGXi+0+fs3xZmzKy+CrrXV8vrk6j7X0OOb4tDJlefHNwVeldYbx0Vx6OycP8Ghst9ns/9U4dsEtCigRQEtCmhRQIsCWhTQooAWBbQooEUBLQpoUUCLAloU0KKAFjXM9f8XjQR0o9vL8ZDZr4++0P/0G1VR1asuX07/AAAAAElFTkSuQmCC"/>
          <p:cNvSpPr>
            <a:spLocks noChangeAspect="1" noChangeArrowheads="1"/>
          </p:cNvSpPr>
          <p:nvPr/>
        </p:nvSpPr>
        <p:spPr bwMode="auto">
          <a:xfrm>
            <a:off x="584030" y="-1528516"/>
            <a:ext cx="12463314" cy="364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54817" tIns="77409" rIns="154817" bIns="7740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data:image/png;base64,iVBORw0KGgoAAAANSUhEUgAAAWgAAACMCAMAAABmmcPHAAAAQlBMVEX////LODfSVlXKNTT99vbPT07LMzL239///PvVZ2b78fHHFhTNOjjHGhjMPDv99/fPS0rIHx3019f56OjPQUDWa2pSCwFTAAACnUlEQVR4nO3dy1LjQAxG4XbsGHBudhje/1VnamZHq215pPzczlmwQqXur0I2YFIOJKn0JKl0JAloUUCLAloU0KKAFgW0KKBFAS0KaFFAiwJaFNCigBYFtCigRQEtyoQek/suOyJnMaD7+f6U2n3uqyXLa/IO63LJ93CfxbivCX28ldRux3rxKXdFmc7Vjv48JS9xZt3Xhh5yFw8/DNq6L9APCGhRQIsCWhTQooAWBbQooEUBLQpoUUCLAloU0KKAFgW0KKBFAS0qH3q5vq87GLMR6OHQVUsW4/si0FO14U/WbOC+MehT9TTdOGdDz2O1xJoNQXf1Y4GdNRu4bxDaNxuCds6GoL2zgfsCvWcWaKCbi4EGGmiggd48M9B7ZoEGurkYaKCBBhrozTMDvWcWaKCbi4EGGmiggd48M9B7ZoEGurkYaKCBBhrozTMDvWcWaKCbi4EGGmiggd48M9B7ZoEGurkYaKCBBvqh0IKHhYD+O3t+38X4PqAbi90PdA51lgHQjcWf6clZoHcEdGMx0EADvRbQjcVAAw30WkA3FgMNNNBrAd1YDDTQQK8FdGMx0EADvdbXhPZ+KJm12Jj97B9KFoJ23nf1Ff289fXim42/ojdPUqZrjfXv314mzgbua35wZL9cfDlnF2Ov+5ez15PrKNYO7z3cs4H7fthHoUb+ruNLBrQooEUBLQpoUUCLAloU0KKAFgW0KKBFAS0KaFFAiwJaFNCigBZVRkHGXi+0+fs3xZmzKy+CrrXV8vrk6j7X0OOb4tDJlefHNwVeldYbx0Vx6OycP8Ghst9ns/9U4dsEtCigRQEtCmhRQIsCWhTQooAWBbQooEUBLQpoUUCLAloU0KKAFjXM9f8XjQR0o9vL8ZDZr4++0P/0G1VR1asuX07/AAAAAElFTkSuQmCC"/>
          <p:cNvSpPr>
            <a:spLocks noChangeAspect="1" noChangeArrowheads="1"/>
          </p:cNvSpPr>
          <p:nvPr/>
        </p:nvSpPr>
        <p:spPr bwMode="auto">
          <a:xfrm>
            <a:off x="873034" y="-1311770"/>
            <a:ext cx="12463314" cy="364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54817" tIns="77409" rIns="154817" bIns="7740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2" descr="data:image/png;base64,iVBORw0KGgoAAAANSUhEUgAAAWgAAACMCAMAAABmmcPHAAAAQlBMVEX////LODfSVlXKNTT99vbPT07LMzL239///PvVZ2b78fHHFhTNOjjHGhjMPDv99/fPS0rIHx3019f56OjPQUDWa2pSCwFTAAACnUlEQVR4nO3dy1LjQAxG4XbsGHBudhje/1VnamZHq215pPzczlmwQqXur0I2YFIOJKn0JKl0JAloUUCLAloU0KKAFgW0KKBFAS0KaFFAiwJaFNCigBYFtCigRQEtyoQek/suOyJnMaD7+f6U2n3uqyXLa/IO63LJ93CfxbivCX28ldRux3rxKXdFmc7Vjv48JS9xZt3Xhh5yFw8/DNq6L9APCGhRQIsCWhTQooAWBbQooEUBLQpoUUCLAloU0KKAFgW0KKBFAS0qH3q5vq87GLMR6OHQVUsW4/si0FO14U/WbOC+MehT9TTdOGdDz2O1xJoNQXf1Y4GdNRu4bxDaNxuCds6GoL2zgfsCvWcWaKCbi4EGGmiggd48M9B7ZoEGurkYaKCBBhrozTMDvWcWaKCbi4EGGmiggd48M9B7ZoEGurkYaKCBBhrozTMDvWcWaKCbi4EGGmiggd48M9B7ZoEGurkYaKCBBvqh0IKHhYD+O3t+38X4PqAbi90PdA51lgHQjcWf6clZoHcEdGMx0EADvRbQjcVAAw30WkA3FgMNNNBrAd1YDDTQQK8FdGMx0EADvdbXhPZ+KJm12Jj97B9KFoJ23nf1Ff289fXim42/ojdPUqZrjfXv314mzgbua35wZL9cfDlnF2Ov+5ez15PrKNYO7z3cs4H7fthHoUb+ruNLBrQooEUBLQpoUUCLAloU0KKAFgW0KKBFAS0KaFFAiwJaFNCigBZVRkHGXi+0+fs3xZmzKy+CrrXV8vrk6j7X0OOb4tDJlefHNwVeldYbx0Vx6OycP8Ghst9ns/9U4dsEtCigRQEtCmhRQIsCWhTQooAWBbQooEUBLQpoUUCLAloU0KKAFjXM9f8XjQR0o9vL8ZDZr4++0P/0G1VR1asuX07/AAAAAElFTkSuQmCC"/>
          <p:cNvSpPr>
            <a:spLocks noChangeAspect="1" noChangeArrowheads="1"/>
          </p:cNvSpPr>
          <p:nvPr/>
        </p:nvSpPr>
        <p:spPr bwMode="auto">
          <a:xfrm>
            <a:off x="1162038" y="-1095023"/>
            <a:ext cx="12463314" cy="364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54817" tIns="77409" rIns="154817" bIns="7740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53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31" y="2332403"/>
            <a:ext cx="16271548" cy="4172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103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npm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>
          <a:xfrm>
            <a:off x="1018541" y="1567181"/>
            <a:ext cx="11942763" cy="5727700"/>
          </a:xfrm>
        </p:spPr>
        <p:txBody>
          <a:bodyPr>
            <a:noAutofit/>
          </a:bodyPr>
          <a:lstStyle/>
          <a:p>
            <a:r>
              <a:rPr lang="nl-NL" sz="3200" dirty="0" err="1" smtClean="0"/>
              <a:t>Bring</a:t>
            </a:r>
            <a:r>
              <a:rPr lang="nl-NL" sz="3200" dirty="0" smtClean="0"/>
              <a:t> in a package </a:t>
            </a:r>
            <a:r>
              <a:rPr lang="nl-NL" sz="3200" dirty="0" err="1" smtClean="0"/>
              <a:t>to</a:t>
            </a:r>
            <a:r>
              <a:rPr lang="nl-NL" sz="3200" dirty="0" smtClean="0"/>
              <a:t> </a:t>
            </a:r>
            <a:r>
              <a:rPr lang="nl-NL" sz="3200" dirty="0" err="1" smtClean="0"/>
              <a:t>your</a:t>
            </a:r>
            <a:r>
              <a:rPr lang="nl-NL" sz="3200" dirty="0" smtClean="0"/>
              <a:t> </a:t>
            </a:r>
            <a:r>
              <a:rPr lang="nl-NL" sz="3200" dirty="0" err="1" smtClean="0"/>
              <a:t>current</a:t>
            </a:r>
            <a:r>
              <a:rPr lang="nl-NL" sz="3200" dirty="0" smtClean="0"/>
              <a:t> </a:t>
            </a:r>
            <a:r>
              <a:rPr lang="nl-NL" sz="3200" dirty="0" err="1" smtClean="0"/>
              <a:t>application</a:t>
            </a:r>
            <a:endParaRPr lang="nl-NL" sz="3200" dirty="0" smtClean="0"/>
          </a:p>
          <a:p>
            <a:pPr lvl="1"/>
            <a:r>
              <a:rPr lang="nl-NL" sz="2800" b="1" dirty="0" err="1"/>
              <a:t>n</a:t>
            </a:r>
            <a:r>
              <a:rPr lang="nl-NL" sz="2800" b="1" dirty="0" err="1" smtClean="0"/>
              <a:t>pm</a:t>
            </a:r>
            <a:r>
              <a:rPr lang="nl-NL" sz="2800" b="1" dirty="0" smtClean="0"/>
              <a:t> </a:t>
            </a:r>
            <a:r>
              <a:rPr lang="nl-NL" sz="2800" b="1" dirty="0" err="1" smtClean="0"/>
              <a:t>install</a:t>
            </a:r>
            <a:r>
              <a:rPr lang="nl-NL" sz="2800" b="1" dirty="0" smtClean="0"/>
              <a:t> &lt;package name&gt;</a:t>
            </a:r>
            <a:r>
              <a:rPr lang="nl-NL" sz="2800" dirty="0" smtClean="0"/>
              <a:t/>
            </a:r>
            <a:br>
              <a:rPr lang="nl-NL" sz="2800" dirty="0" smtClean="0"/>
            </a:br>
            <a:r>
              <a:rPr lang="nl-NL" sz="2800" dirty="0" smtClean="0"/>
              <a:t/>
            </a:r>
            <a:br>
              <a:rPr lang="nl-NL" sz="2800" dirty="0" smtClean="0"/>
            </a:br>
            <a:r>
              <a:rPr lang="nl-NL" sz="2800" dirty="0" smtClean="0"/>
              <a:t>The package is </a:t>
            </a:r>
            <a:r>
              <a:rPr lang="nl-NL" sz="2800" dirty="0" err="1" smtClean="0"/>
              <a:t>downloaded</a:t>
            </a:r>
            <a:r>
              <a:rPr lang="nl-NL" sz="2800" dirty="0" smtClean="0"/>
              <a:t> </a:t>
            </a:r>
            <a:r>
              <a:rPr lang="nl-NL" sz="2800" dirty="0" err="1" smtClean="0"/>
              <a:t>and</a:t>
            </a:r>
            <a:r>
              <a:rPr lang="nl-NL" sz="2800" dirty="0" smtClean="0"/>
              <a:t> </a:t>
            </a:r>
            <a:r>
              <a:rPr lang="nl-NL" sz="2800" dirty="0" err="1" smtClean="0"/>
              <a:t>installed</a:t>
            </a:r>
            <a:r>
              <a:rPr lang="nl-NL" sz="2800" dirty="0" smtClean="0"/>
              <a:t> in folder </a:t>
            </a:r>
            <a:r>
              <a:rPr lang="nl-NL" sz="2800" dirty="0" err="1" smtClean="0"/>
              <a:t>node_modules</a:t>
            </a:r>
            <a:endParaRPr lang="nl-NL" sz="2800" dirty="0" smtClean="0"/>
          </a:p>
          <a:p>
            <a:r>
              <a:rPr lang="nl-NL" sz="3200" dirty="0" err="1" smtClean="0"/>
              <a:t>Create</a:t>
            </a:r>
            <a:r>
              <a:rPr lang="nl-NL" sz="3200" dirty="0" smtClean="0"/>
              <a:t> a new </a:t>
            </a:r>
            <a:r>
              <a:rPr lang="nl-NL" sz="3200" dirty="0" err="1" smtClean="0"/>
              <a:t>application</a:t>
            </a:r>
            <a:r>
              <a:rPr lang="nl-NL" sz="3200" dirty="0" smtClean="0"/>
              <a:t> </a:t>
            </a:r>
            <a:r>
              <a:rPr lang="nl-NL" sz="3200" dirty="0" err="1" smtClean="0"/>
              <a:t>with</a:t>
            </a:r>
            <a:r>
              <a:rPr lang="nl-NL" sz="3200" dirty="0" smtClean="0"/>
              <a:t> a </a:t>
            </a:r>
            <a:r>
              <a:rPr lang="nl-NL" sz="3200" dirty="0" err="1" smtClean="0"/>
              <a:t>neat</a:t>
            </a:r>
            <a:r>
              <a:rPr lang="nl-NL" sz="3200" dirty="0" smtClean="0"/>
              <a:t> </a:t>
            </a:r>
            <a:r>
              <a:rPr lang="nl-NL" sz="3200" dirty="0" err="1" smtClean="0"/>
              <a:t>description</a:t>
            </a:r>
            <a:endParaRPr lang="nl-NL" sz="3200" dirty="0" smtClean="0"/>
          </a:p>
          <a:p>
            <a:pPr lvl="1"/>
            <a:r>
              <a:rPr lang="nl-NL" sz="2800" b="1" dirty="0" err="1" smtClean="0"/>
              <a:t>npm</a:t>
            </a:r>
            <a:r>
              <a:rPr lang="nl-NL" sz="2800" b="1" dirty="0" smtClean="0"/>
              <a:t> </a:t>
            </a:r>
            <a:r>
              <a:rPr lang="nl-NL" sz="2800" b="1" dirty="0" err="1" smtClean="0"/>
              <a:t>init</a:t>
            </a:r>
            <a:r>
              <a:rPr lang="nl-NL" sz="2800" dirty="0" smtClean="0"/>
              <a:t/>
            </a:r>
            <a:br>
              <a:rPr lang="nl-NL" sz="2800" dirty="0" smtClean="0"/>
            </a:br>
            <a:r>
              <a:rPr lang="nl-NL" sz="2800" dirty="0" smtClean="0"/>
              <a:t/>
            </a:r>
            <a:br>
              <a:rPr lang="nl-NL" sz="2800" dirty="0" smtClean="0"/>
            </a:br>
            <a:r>
              <a:rPr lang="nl-NL" sz="2800" dirty="0" err="1" smtClean="0"/>
              <a:t>This</a:t>
            </a:r>
            <a:r>
              <a:rPr lang="nl-NL" sz="2800" dirty="0" smtClean="0"/>
              <a:t> </a:t>
            </a:r>
            <a:r>
              <a:rPr lang="nl-NL" sz="2800" dirty="0" err="1" smtClean="0"/>
              <a:t>will</a:t>
            </a:r>
            <a:r>
              <a:rPr lang="nl-NL" sz="2800" dirty="0" smtClean="0"/>
              <a:t> </a:t>
            </a:r>
            <a:r>
              <a:rPr lang="nl-NL" sz="2800" dirty="0" err="1" smtClean="0"/>
              <a:t>create</a:t>
            </a:r>
            <a:r>
              <a:rPr lang="nl-NL" sz="2800" dirty="0" smtClean="0"/>
              <a:t> a </a:t>
            </a:r>
            <a:r>
              <a:rPr lang="nl-NL" sz="2800" dirty="0" err="1" smtClean="0"/>
              <a:t>package.json</a:t>
            </a:r>
            <a:r>
              <a:rPr lang="nl-NL" sz="2800" dirty="0" smtClean="0"/>
              <a:t> file </a:t>
            </a:r>
            <a:r>
              <a:rPr lang="nl-NL" sz="2800" dirty="0" err="1" smtClean="0"/>
              <a:t>that</a:t>
            </a:r>
            <a:r>
              <a:rPr lang="nl-NL" sz="2800" dirty="0" smtClean="0"/>
              <a:t> </a:t>
            </a:r>
            <a:br>
              <a:rPr lang="nl-NL" sz="2800" dirty="0" smtClean="0"/>
            </a:br>
            <a:r>
              <a:rPr lang="nl-NL" sz="2800" dirty="0" err="1" smtClean="0"/>
              <a:t>describes</a:t>
            </a:r>
            <a:r>
              <a:rPr lang="nl-NL" sz="2800" dirty="0" smtClean="0"/>
              <a:t> </a:t>
            </a:r>
            <a:r>
              <a:rPr lang="nl-NL" sz="2800" dirty="0" err="1" smtClean="0"/>
              <a:t>the</a:t>
            </a:r>
            <a:r>
              <a:rPr lang="nl-NL" sz="2800" dirty="0" smtClean="0"/>
              <a:t> [Node.js] </a:t>
            </a:r>
            <a:r>
              <a:rPr lang="nl-NL" sz="2800" dirty="0" err="1" smtClean="0"/>
              <a:t>application</a:t>
            </a:r>
            <a:r>
              <a:rPr lang="nl-NL" sz="2800" dirty="0" smtClean="0"/>
              <a:t> </a:t>
            </a:r>
            <a:r>
              <a:rPr lang="nl-NL" sz="2800" dirty="0" err="1" smtClean="0"/>
              <a:t>and</a:t>
            </a:r>
            <a:r>
              <a:rPr lang="nl-NL" sz="2800" dirty="0" smtClean="0"/>
              <a:t> </a:t>
            </a:r>
            <a:r>
              <a:rPr lang="nl-NL" sz="2800" dirty="0" err="1" smtClean="0"/>
              <a:t>its</a:t>
            </a:r>
            <a:r>
              <a:rPr lang="nl-NL" sz="2800" dirty="0" smtClean="0"/>
              <a:t> </a:t>
            </a:r>
            <a:r>
              <a:rPr lang="nl-NL" sz="2800" dirty="0" err="1" smtClean="0"/>
              <a:t>dependencies</a:t>
            </a:r>
            <a:endParaRPr lang="nl-NL" sz="2800" dirty="0" smtClean="0"/>
          </a:p>
          <a:p>
            <a:r>
              <a:rPr lang="nl-NL" sz="3200" dirty="0" err="1" smtClean="0"/>
              <a:t>Use</a:t>
            </a:r>
            <a:endParaRPr lang="nl-NL" sz="3200" dirty="0"/>
          </a:p>
          <a:p>
            <a:pPr lvl="1"/>
            <a:r>
              <a:rPr lang="nl-NL" sz="2800" b="1" dirty="0" err="1"/>
              <a:t>n</a:t>
            </a:r>
            <a:r>
              <a:rPr lang="nl-NL" sz="2800" b="1" dirty="0" err="1" smtClean="0"/>
              <a:t>pm</a:t>
            </a:r>
            <a:r>
              <a:rPr lang="nl-NL" sz="2800" b="1" dirty="0" smtClean="0"/>
              <a:t> </a:t>
            </a:r>
            <a:r>
              <a:rPr lang="nl-NL" sz="2800" b="1" dirty="0" err="1" smtClean="0"/>
              <a:t>install</a:t>
            </a:r>
            <a:r>
              <a:rPr lang="nl-NL" sz="2800" b="1" dirty="0" smtClean="0"/>
              <a:t> &lt;package name&gt; --save</a:t>
            </a:r>
            <a:r>
              <a:rPr lang="nl-NL" sz="2800" dirty="0" smtClean="0"/>
              <a:t/>
            </a:r>
            <a:br>
              <a:rPr lang="nl-NL" sz="2800" dirty="0" smtClean="0"/>
            </a:br>
            <a:r>
              <a:rPr lang="nl-NL" sz="2800" dirty="0" smtClean="0"/>
              <a:t/>
            </a:r>
            <a:br>
              <a:rPr lang="nl-NL" sz="2800" dirty="0" smtClean="0"/>
            </a:br>
            <a:r>
              <a:rPr lang="nl-NL" sz="2800" dirty="0" err="1"/>
              <a:t>T</a:t>
            </a:r>
            <a:r>
              <a:rPr lang="nl-NL" sz="2800" dirty="0" err="1" smtClean="0"/>
              <a:t>o</a:t>
            </a:r>
            <a:r>
              <a:rPr lang="nl-NL" sz="2800" dirty="0" smtClean="0"/>
              <a:t> have </a:t>
            </a:r>
            <a:r>
              <a:rPr lang="nl-NL" sz="2800" dirty="0" err="1" smtClean="0"/>
              <a:t>dependencies</a:t>
            </a:r>
            <a:r>
              <a:rPr lang="nl-NL" sz="2800" dirty="0" smtClean="0"/>
              <a:t> on </a:t>
            </a:r>
            <a:r>
              <a:rPr lang="nl-NL" sz="2800" dirty="0" err="1" smtClean="0"/>
              <a:t>the</a:t>
            </a:r>
            <a:r>
              <a:rPr lang="nl-NL" sz="2800" dirty="0" smtClean="0"/>
              <a:t> package </a:t>
            </a:r>
            <a:r>
              <a:rPr lang="nl-NL" sz="2800" dirty="0" err="1" smtClean="0"/>
              <a:t>added</a:t>
            </a:r>
            <a:r>
              <a:rPr lang="nl-NL" sz="2800" dirty="0" smtClean="0"/>
              <a:t> </a:t>
            </a:r>
            <a:r>
              <a:rPr lang="nl-NL" sz="2800" dirty="0" err="1" smtClean="0"/>
              <a:t>to</a:t>
            </a:r>
            <a:r>
              <a:rPr lang="nl-NL" sz="2800" dirty="0" smtClean="0"/>
              <a:t> </a:t>
            </a:r>
            <a:r>
              <a:rPr lang="nl-NL" sz="2800" dirty="0" err="1" smtClean="0"/>
              <a:t>the</a:t>
            </a:r>
            <a:r>
              <a:rPr lang="nl-NL" sz="2800" dirty="0" smtClean="0"/>
              <a:t> </a:t>
            </a:r>
            <a:r>
              <a:rPr lang="nl-NL" sz="2800" dirty="0" err="1" smtClean="0"/>
              <a:t>package,json</a:t>
            </a:r>
            <a:r>
              <a:rPr lang="nl-NL" sz="2800" dirty="0" smtClean="0"/>
              <a:t> file</a:t>
            </a:r>
            <a:br>
              <a:rPr lang="nl-NL" sz="2800" dirty="0" smtClean="0"/>
            </a:br>
            <a:endParaRPr lang="nl-NL" sz="2800" dirty="0" smtClean="0"/>
          </a:p>
          <a:p>
            <a:pPr lvl="1"/>
            <a:r>
              <a:rPr lang="nl-NL" sz="2800" b="1" dirty="0" err="1"/>
              <a:t>n</a:t>
            </a:r>
            <a:r>
              <a:rPr lang="nl-NL" sz="2800" b="1" dirty="0" err="1" smtClean="0"/>
              <a:t>pm</a:t>
            </a:r>
            <a:r>
              <a:rPr lang="nl-NL" sz="2800" b="1" dirty="0" smtClean="0"/>
              <a:t> </a:t>
            </a:r>
            <a:r>
              <a:rPr lang="nl-NL" sz="2800" b="1" dirty="0" err="1" smtClean="0"/>
              <a:t>install</a:t>
            </a:r>
            <a:r>
              <a:rPr lang="nl-NL" sz="2800" dirty="0" smtClean="0"/>
              <a:t/>
            </a:r>
            <a:br>
              <a:rPr lang="nl-NL" sz="2800" dirty="0" smtClean="0"/>
            </a:br>
            <a:r>
              <a:rPr lang="nl-NL" sz="2800" dirty="0" smtClean="0"/>
              <a:t/>
            </a:r>
            <a:br>
              <a:rPr lang="nl-NL" sz="2800" dirty="0" smtClean="0"/>
            </a:br>
            <a:r>
              <a:rPr lang="nl-NL" sz="2800" dirty="0" err="1" smtClean="0"/>
              <a:t>To</a:t>
            </a:r>
            <a:r>
              <a:rPr lang="nl-NL" sz="2800" dirty="0" smtClean="0"/>
              <a:t> have </a:t>
            </a:r>
            <a:r>
              <a:rPr lang="nl-NL" sz="2800" dirty="0" err="1" smtClean="0"/>
              <a:t>all</a:t>
            </a:r>
            <a:r>
              <a:rPr lang="nl-NL" sz="2800" dirty="0" smtClean="0"/>
              <a:t> packages </a:t>
            </a:r>
            <a:r>
              <a:rPr lang="nl-NL" sz="2800" dirty="0" err="1" smtClean="0"/>
              <a:t>listed</a:t>
            </a:r>
            <a:r>
              <a:rPr lang="nl-NL" sz="2800" dirty="0" smtClean="0"/>
              <a:t> in </a:t>
            </a:r>
            <a:r>
              <a:rPr lang="nl-NL" sz="2800" dirty="0" err="1" smtClean="0"/>
              <a:t>package.json</a:t>
            </a:r>
            <a:r>
              <a:rPr lang="nl-NL" sz="2800" dirty="0" smtClean="0"/>
              <a:t> </a:t>
            </a:r>
            <a:r>
              <a:rPr lang="nl-NL" sz="2800" dirty="0" err="1" smtClean="0"/>
              <a:t>installed</a:t>
            </a:r>
            <a:r>
              <a:rPr lang="nl-NL" sz="2800" dirty="0" smtClean="0"/>
              <a:t> or </a:t>
            </a:r>
            <a:r>
              <a:rPr lang="nl-NL" sz="2800" dirty="0" err="1" smtClean="0"/>
              <a:t>updated</a:t>
            </a:r>
            <a:r>
              <a:rPr lang="nl-NL" sz="2800" dirty="0" smtClean="0"/>
              <a:t> </a:t>
            </a:r>
            <a:r>
              <a:rPr lang="nl-NL" sz="2800" dirty="0" err="1" smtClean="0"/>
              <a:t>into</a:t>
            </a:r>
            <a:r>
              <a:rPr lang="nl-NL" sz="2800" dirty="0" smtClean="0"/>
              <a:t> </a:t>
            </a:r>
            <a:r>
              <a:rPr lang="nl-NL" sz="2800" dirty="0" err="1" smtClean="0"/>
              <a:t>the</a:t>
            </a:r>
            <a:r>
              <a:rPr lang="nl-NL" sz="2800" dirty="0" smtClean="0"/>
              <a:t> </a:t>
            </a:r>
            <a:r>
              <a:rPr lang="nl-NL" sz="2800" dirty="0" err="1" smtClean="0"/>
              <a:t>node_modules</a:t>
            </a:r>
            <a:r>
              <a:rPr lang="nl-NL" sz="2800" dirty="0" smtClean="0"/>
              <a:t> folder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239" y="3356818"/>
            <a:ext cx="7510463" cy="3631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421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Node.js </a:t>
            </a:r>
            <a:r>
              <a:rPr lang="nl-NL" dirty="0" err="1" smtClean="0"/>
              <a:t>can</a:t>
            </a:r>
            <a:r>
              <a:rPr lang="nl-NL" dirty="0" smtClean="0"/>
              <a:t> handle </a:t>
            </a:r>
            <a:r>
              <a:rPr lang="nl-NL" dirty="0" err="1" smtClean="0"/>
              <a:t>incoming</a:t>
            </a:r>
            <a:r>
              <a:rPr lang="nl-NL" dirty="0" smtClean="0"/>
              <a:t> HTTP </a:t>
            </a:r>
            <a:r>
              <a:rPr lang="nl-NL" dirty="0" err="1" smtClean="0"/>
              <a:t>requests</a:t>
            </a:r>
            <a:endParaRPr lang="en-US" i="1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Similar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a Java </a:t>
            </a:r>
            <a:r>
              <a:rPr lang="nl-NL" dirty="0" err="1" smtClean="0"/>
              <a:t>Servlet</a:t>
            </a:r>
            <a:r>
              <a:rPr lang="nl-NL" dirty="0" smtClean="0"/>
              <a:t> or PHP page, a Node.js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contain</a:t>
            </a:r>
            <a:r>
              <a:rPr lang="nl-NL" dirty="0" smtClean="0"/>
              <a:t> logic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interpret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respond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smtClean="0"/>
              <a:t> HTTP </a:t>
            </a:r>
            <a:r>
              <a:rPr lang="nl-NL" dirty="0" err="1" smtClean="0"/>
              <a:t>request</a:t>
            </a:r>
            <a:endParaRPr lang="nl-NL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023182" y="4320857"/>
            <a:ext cx="2867606" cy="122893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b="1" dirty="0" smtClean="0"/>
              <a:t>Browser</a:t>
            </a:r>
            <a:endParaRPr lang="en-US" b="1" dirty="0"/>
          </a:p>
        </p:txBody>
      </p:sp>
      <p:sp>
        <p:nvSpPr>
          <p:cNvPr id="6" name="Rounded Rectangle 5"/>
          <p:cNvSpPr/>
          <p:nvPr/>
        </p:nvSpPr>
        <p:spPr>
          <a:xfrm>
            <a:off x="10308763" y="3938510"/>
            <a:ext cx="2184843" cy="296993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b="1" dirty="0"/>
              <a:t>Web Tier</a:t>
            </a:r>
          </a:p>
          <a:p>
            <a:pPr algn="ctr"/>
            <a:r>
              <a:rPr lang="nl-NL" sz="2700" dirty="0"/>
              <a:t/>
            </a:r>
            <a:br>
              <a:rPr lang="nl-NL" sz="2700" dirty="0"/>
            </a:br>
            <a:r>
              <a:rPr lang="nl-NL" sz="2700" dirty="0" err="1"/>
              <a:t>Static</a:t>
            </a:r>
            <a:r>
              <a:rPr lang="nl-NL" sz="2700" dirty="0"/>
              <a:t> file </a:t>
            </a:r>
            <a:r>
              <a:rPr lang="nl-NL" sz="2700" dirty="0" err="1"/>
              <a:t>serving</a:t>
            </a:r>
            <a:r>
              <a:rPr lang="nl-NL" sz="2700" dirty="0"/>
              <a:t/>
            </a:r>
            <a:br>
              <a:rPr lang="nl-NL" sz="2700" dirty="0"/>
            </a:br>
            <a:endParaRPr lang="nl-NL" sz="2700" dirty="0"/>
          </a:p>
          <a:p>
            <a:pPr algn="ctr"/>
            <a:r>
              <a:rPr lang="nl-NL" sz="2700" dirty="0"/>
              <a:t>REST </a:t>
            </a:r>
            <a:r>
              <a:rPr lang="nl-NL" sz="2700" dirty="0" err="1"/>
              <a:t>APIs</a:t>
            </a:r>
            <a:endParaRPr lang="nl-NL" sz="2700" dirty="0"/>
          </a:p>
        </p:txBody>
      </p:sp>
      <p:cxnSp>
        <p:nvCxnSpPr>
          <p:cNvPr id="7" name="Elbow Connector 6"/>
          <p:cNvCxnSpPr>
            <a:stCxn id="5" idx="3"/>
            <a:endCxn id="6" idx="1"/>
          </p:cNvCxnSpPr>
          <p:nvPr/>
        </p:nvCxnSpPr>
        <p:spPr>
          <a:xfrm>
            <a:off x="3890788" y="4935326"/>
            <a:ext cx="6417976" cy="48814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896" y="6677848"/>
            <a:ext cx="5187005" cy="194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764034" y="5375529"/>
            <a:ext cx="2140081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sp>
        <p:nvSpPr>
          <p:cNvPr id="14" name="Rounded Rectangle 13"/>
          <p:cNvSpPr/>
          <p:nvPr/>
        </p:nvSpPr>
        <p:spPr>
          <a:xfrm>
            <a:off x="1023182" y="6573908"/>
            <a:ext cx="2867606" cy="122893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b="1" dirty="0" err="1" smtClean="0"/>
              <a:t>Any</a:t>
            </a:r>
            <a:r>
              <a:rPr lang="nl-NL" b="1" dirty="0" smtClean="0"/>
              <a:t> </a:t>
            </a:r>
            <a:r>
              <a:rPr lang="nl-NL" b="1" dirty="0" err="1" smtClean="0"/>
              <a:t>other</a:t>
            </a:r>
            <a:r>
              <a:rPr lang="nl-NL" b="1" dirty="0" smtClean="0"/>
              <a:t> HTTP </a:t>
            </a:r>
            <a:r>
              <a:rPr lang="nl-NL" b="1" dirty="0" err="1" smtClean="0"/>
              <a:t>client</a:t>
            </a:r>
            <a:endParaRPr lang="en-US" b="1" dirty="0"/>
          </a:p>
        </p:txBody>
      </p:sp>
      <p:cxnSp>
        <p:nvCxnSpPr>
          <p:cNvPr id="16" name="Elbow Connector 15"/>
          <p:cNvCxnSpPr/>
          <p:nvPr/>
        </p:nvCxnSpPr>
        <p:spPr>
          <a:xfrm flipV="1">
            <a:off x="3890788" y="5833121"/>
            <a:ext cx="6417976" cy="135525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>
            <a:off x="12357054" y="5375529"/>
            <a:ext cx="682763" cy="58391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2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701953" cy="1346288"/>
          </a:xfrm>
        </p:spPr>
        <p:txBody>
          <a:bodyPr/>
          <a:lstStyle/>
          <a:p>
            <a:r>
              <a:rPr lang="nl-NL" dirty="0" err="1" smtClean="0"/>
              <a:t>Core</a:t>
            </a:r>
            <a:r>
              <a:rPr lang="nl-NL" dirty="0" smtClean="0"/>
              <a:t> Modules for (</a:t>
            </a:r>
            <a:r>
              <a:rPr lang="nl-NL" dirty="0" err="1" smtClean="0"/>
              <a:t>inbound</a:t>
            </a:r>
            <a:r>
              <a:rPr lang="nl-NL" dirty="0" smtClean="0"/>
              <a:t> &amp; </a:t>
            </a:r>
            <a:r>
              <a:rPr lang="nl-NL" dirty="0" err="1" smtClean="0"/>
              <a:t>outbound</a:t>
            </a:r>
            <a:r>
              <a:rPr lang="nl-NL" dirty="0" smtClean="0"/>
              <a:t>) </a:t>
            </a:r>
            <a:r>
              <a:rPr lang="nl-NL" dirty="0" err="1" smtClean="0"/>
              <a:t>networking</a:t>
            </a:r>
            <a:r>
              <a:rPr lang="nl-NL" dirty="0" smtClean="0"/>
              <a:t>: http, </a:t>
            </a:r>
            <a:r>
              <a:rPr lang="nl-NL" dirty="0" err="1" smtClean="0"/>
              <a:t>https</a:t>
            </a:r>
            <a:r>
              <a:rPr lang="nl-NL" dirty="0"/>
              <a:t>,</a:t>
            </a:r>
            <a:r>
              <a:rPr lang="nl-NL" dirty="0" smtClean="0"/>
              <a:t> net, </a:t>
            </a:r>
            <a:r>
              <a:rPr lang="nl-NL" dirty="0" err="1" smtClean="0"/>
              <a:t>dgram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No separate </a:t>
            </a:r>
            <a:r>
              <a:rPr lang="nl-NL" dirty="0" err="1" smtClean="0"/>
              <a:t>installation</a:t>
            </a:r>
            <a:r>
              <a:rPr lang="nl-NL" dirty="0" smtClean="0"/>
              <a:t> </a:t>
            </a:r>
            <a:r>
              <a:rPr lang="nl-NL" dirty="0" err="1" smtClean="0"/>
              <a:t>required</a:t>
            </a:r>
            <a:r>
              <a:rPr lang="nl-NL" dirty="0" smtClean="0"/>
              <a:t> (</a:t>
            </a:r>
            <a:r>
              <a:rPr lang="nl-NL" dirty="0" err="1" smtClean="0"/>
              <a:t>included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core</a:t>
            </a:r>
            <a:r>
              <a:rPr lang="nl-NL" dirty="0" smtClean="0"/>
              <a:t> Node.js)</a:t>
            </a:r>
          </a:p>
          <a:p>
            <a:r>
              <a:rPr lang="nl-NL" dirty="0" smtClean="0"/>
              <a:t>Handle </a:t>
            </a:r>
            <a:r>
              <a:rPr lang="nl-NL" dirty="0" err="1" smtClean="0"/>
              <a:t>incoming</a:t>
            </a:r>
            <a:r>
              <a:rPr lang="nl-NL" dirty="0" smtClean="0"/>
              <a:t> </a:t>
            </a:r>
            <a:r>
              <a:rPr lang="nl-NL" dirty="0" err="1" smtClean="0"/>
              <a:t>request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/or make </a:t>
            </a:r>
            <a:r>
              <a:rPr lang="nl-NL" dirty="0" err="1" smtClean="0"/>
              <a:t>outbound</a:t>
            </a:r>
            <a:r>
              <a:rPr lang="nl-NL" dirty="0" smtClean="0"/>
              <a:t> </a:t>
            </a:r>
            <a:r>
              <a:rPr lang="nl-NL" dirty="0" err="1" smtClean="0"/>
              <a:t>request</a:t>
            </a:r>
            <a:endParaRPr lang="nl-NL" dirty="0" smtClean="0"/>
          </a:p>
          <a:p>
            <a:r>
              <a:rPr lang="nl-NL" dirty="0" smtClean="0"/>
              <a:t>Handle URL (</a:t>
            </a:r>
            <a:r>
              <a:rPr lang="nl-NL" dirty="0" err="1" smtClean="0"/>
              <a:t>path</a:t>
            </a:r>
            <a:r>
              <a:rPr lang="nl-NL" dirty="0" smtClean="0"/>
              <a:t>, query parameters, post </a:t>
            </a:r>
            <a:r>
              <a:rPr lang="nl-NL" dirty="0" err="1" smtClean="0"/>
              <a:t>payload</a:t>
            </a:r>
            <a:r>
              <a:rPr lang="nl-NL" dirty="0" smtClean="0"/>
              <a:t> or Form </a:t>
            </a:r>
            <a:r>
              <a:rPr lang="nl-NL" dirty="0" err="1" smtClean="0"/>
              <a:t>encoding</a:t>
            </a:r>
            <a:r>
              <a:rPr lang="nl-NL" dirty="0" smtClean="0"/>
              <a:t> or file upload)</a:t>
            </a:r>
          </a:p>
          <a:p>
            <a:r>
              <a:rPr lang="nl-NL" dirty="0" smtClean="0"/>
              <a:t>Handle headers, </a:t>
            </a:r>
            <a:r>
              <a:rPr lang="nl-NL" dirty="0" err="1" smtClean="0"/>
              <a:t>encoding</a:t>
            </a:r>
            <a:r>
              <a:rPr lang="nl-NL" dirty="0" smtClean="0"/>
              <a:t>, </a:t>
            </a:r>
            <a:r>
              <a:rPr lang="nl-NL" dirty="0" err="1" smtClean="0"/>
              <a:t>compression</a:t>
            </a:r>
            <a:r>
              <a:rPr lang="nl-NL" dirty="0" smtClean="0"/>
              <a:t>, …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1401185" y="5312963"/>
            <a:ext cx="2184843" cy="296993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b="1" dirty="0"/>
              <a:t>Web Tier</a:t>
            </a:r>
          </a:p>
          <a:p>
            <a:pPr algn="ctr"/>
            <a:endParaRPr lang="nl-NL" sz="2700" b="1" dirty="0"/>
          </a:p>
          <a:p>
            <a:pPr algn="ctr"/>
            <a:endParaRPr lang="nl-NL" sz="2700" b="1" dirty="0"/>
          </a:p>
          <a:p>
            <a:pPr algn="ctr"/>
            <a:endParaRPr lang="nl-NL" sz="2700" b="1" dirty="0"/>
          </a:p>
          <a:p>
            <a:pPr algn="ctr"/>
            <a:endParaRPr lang="nl-NL" sz="2700" b="1" dirty="0"/>
          </a:p>
          <a:p>
            <a:pPr algn="ctr"/>
            <a:r>
              <a:rPr lang="nl-NL" sz="2700" dirty="0"/>
              <a:t/>
            </a:r>
            <a:br>
              <a:rPr lang="nl-NL" sz="2700" dirty="0"/>
            </a:br>
            <a:endParaRPr lang="nl-NL" sz="2700" dirty="0"/>
          </a:p>
        </p:txBody>
      </p:sp>
      <p:pic>
        <p:nvPicPr>
          <p:cNvPr id="6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317" y="8052301"/>
            <a:ext cx="5187005" cy="194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670131" y="6749982"/>
            <a:ext cx="2544038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http(s)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4983209" y="7207574"/>
            <a:ext cx="6417976" cy="135525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ight Arrow 8"/>
          <p:cNvSpPr/>
          <p:nvPr/>
        </p:nvSpPr>
        <p:spPr>
          <a:xfrm>
            <a:off x="13449475" y="6749982"/>
            <a:ext cx="682763" cy="58391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135686" y="6797928"/>
            <a:ext cx="2544038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http(s)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</p:spTree>
    <p:extLst>
      <p:ext uri="{BB962C8B-B14F-4D97-AF65-F5344CB8AC3E}">
        <p14:creationId xmlns:p14="http://schemas.microsoft.com/office/powerpoint/2010/main" val="360208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Overview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 smtClean="0"/>
              <a:t>Get </a:t>
            </a:r>
            <a:r>
              <a:rPr lang="nl-NL" dirty="0" err="1" smtClean="0"/>
              <a:t>used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: </a:t>
            </a:r>
            <a:r>
              <a:rPr lang="nl-NL" dirty="0" err="1" smtClean="0"/>
              <a:t>JavaScript</a:t>
            </a:r>
            <a:r>
              <a:rPr lang="nl-NL" dirty="0" smtClean="0"/>
              <a:t> on </a:t>
            </a:r>
            <a:r>
              <a:rPr lang="nl-NL" dirty="0" err="1" smtClean="0"/>
              <a:t>the</a:t>
            </a:r>
            <a:r>
              <a:rPr lang="nl-NL" dirty="0" smtClean="0"/>
              <a:t> Server</a:t>
            </a:r>
          </a:p>
          <a:p>
            <a:r>
              <a:rPr lang="nl-NL" dirty="0" smtClean="0"/>
              <a:t>First steps </a:t>
            </a:r>
            <a:r>
              <a:rPr lang="nl-NL" dirty="0" err="1" smtClean="0"/>
              <a:t>with</a:t>
            </a:r>
            <a:r>
              <a:rPr lang="nl-NL" dirty="0" smtClean="0"/>
              <a:t> Node.js </a:t>
            </a:r>
            <a:r>
              <a:rPr lang="nl-NL" dirty="0" err="1" smtClean="0"/>
              <a:t>and</a:t>
            </a:r>
            <a:r>
              <a:rPr lang="nl-NL" dirty="0" smtClean="0"/>
              <a:t> yes: </a:t>
            </a:r>
            <a:r>
              <a:rPr lang="nl-NL" dirty="0" err="1" smtClean="0"/>
              <a:t>hello</a:t>
            </a:r>
            <a:r>
              <a:rPr lang="nl-NL" dirty="0" smtClean="0"/>
              <a:t> </a:t>
            </a:r>
            <a:r>
              <a:rPr lang="nl-NL" dirty="0" err="1" smtClean="0"/>
              <a:t>world</a:t>
            </a:r>
            <a:r>
              <a:rPr lang="nl-NL" dirty="0" smtClean="0"/>
              <a:t>!</a:t>
            </a:r>
          </a:p>
          <a:p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language</a:t>
            </a:r>
            <a:r>
              <a:rPr lang="nl-NL" dirty="0" smtClean="0"/>
              <a:t> </a:t>
            </a:r>
            <a:r>
              <a:rPr lang="nl-NL" dirty="0" err="1" smtClean="0"/>
              <a:t>essentials</a:t>
            </a:r>
            <a:r>
              <a:rPr lang="nl-NL" dirty="0" smtClean="0"/>
              <a:t>: </a:t>
            </a:r>
            <a:r>
              <a:rPr lang="nl-NL" i="1" dirty="0" err="1" smtClean="0"/>
              <a:t>functions</a:t>
            </a:r>
            <a:r>
              <a:rPr lang="nl-NL" i="1" dirty="0" smtClean="0"/>
              <a:t> (</a:t>
            </a:r>
            <a:r>
              <a:rPr lang="nl-NL" dirty="0" err="1" smtClean="0"/>
              <a:t>and</a:t>
            </a:r>
            <a:r>
              <a:rPr lang="nl-NL" i="1" dirty="0" smtClean="0"/>
              <a:t> </a:t>
            </a:r>
            <a:r>
              <a:rPr lang="nl-NL" i="1" dirty="0" err="1" smtClean="0"/>
              <a:t>closures</a:t>
            </a:r>
            <a:r>
              <a:rPr lang="nl-NL" i="1" dirty="0" smtClean="0"/>
              <a:t>)</a:t>
            </a:r>
          </a:p>
          <a:p>
            <a:r>
              <a:rPr lang="nl-NL" dirty="0" smtClean="0"/>
              <a:t>Modules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npm</a:t>
            </a: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r>
              <a:rPr lang="nl-NL" dirty="0" smtClean="0"/>
              <a:t>The Single Thread or: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quest</a:t>
            </a:r>
            <a:r>
              <a:rPr lang="nl-NL" dirty="0" smtClean="0"/>
              <a:t> for </a:t>
            </a:r>
            <a:r>
              <a:rPr lang="nl-NL" dirty="0" err="1" smtClean="0"/>
              <a:t>scalability</a:t>
            </a:r>
            <a:endParaRPr lang="nl-NL" dirty="0" smtClean="0"/>
          </a:p>
          <a:p>
            <a:r>
              <a:rPr lang="nl-NL" dirty="0" smtClean="0"/>
              <a:t>Handling HTTP </a:t>
            </a:r>
            <a:r>
              <a:rPr lang="nl-NL" dirty="0" err="1" smtClean="0"/>
              <a:t>requests</a:t>
            </a:r>
            <a:endParaRPr lang="nl-NL" dirty="0"/>
          </a:p>
          <a:p>
            <a:pPr lvl="1"/>
            <a:r>
              <a:rPr lang="nl-NL" dirty="0" err="1" smtClean="0"/>
              <a:t>static</a:t>
            </a:r>
            <a:r>
              <a:rPr lang="nl-NL" dirty="0" smtClean="0"/>
              <a:t> file </a:t>
            </a:r>
            <a:r>
              <a:rPr lang="nl-NL" dirty="0" err="1" smtClean="0"/>
              <a:t>serving</a:t>
            </a:r>
            <a:endParaRPr lang="nl-NL" dirty="0" smtClean="0"/>
          </a:p>
          <a:p>
            <a:pPr lvl="1"/>
            <a:r>
              <a:rPr lang="nl-NL" dirty="0" err="1"/>
              <a:t>s</a:t>
            </a:r>
            <a:r>
              <a:rPr lang="nl-NL" dirty="0" err="1" smtClean="0"/>
              <a:t>erving</a:t>
            </a:r>
            <a:r>
              <a:rPr lang="nl-NL" dirty="0" smtClean="0"/>
              <a:t> </a:t>
            </a:r>
            <a:r>
              <a:rPr lang="nl-NL" dirty="0" err="1" smtClean="0"/>
              <a:t>rich</a:t>
            </a:r>
            <a:r>
              <a:rPr lang="nl-NL" dirty="0" smtClean="0"/>
              <a:t> </a:t>
            </a:r>
            <a:r>
              <a:rPr lang="nl-NL" dirty="0" err="1" smtClean="0"/>
              <a:t>client</a:t>
            </a:r>
            <a:r>
              <a:rPr lang="nl-NL" dirty="0" smtClean="0"/>
              <a:t> web </a:t>
            </a:r>
            <a:r>
              <a:rPr lang="nl-NL" dirty="0" err="1" smtClean="0"/>
              <a:t>applications</a:t>
            </a:r>
            <a:r>
              <a:rPr lang="nl-NL" dirty="0" smtClean="0"/>
              <a:t> [</a:t>
            </a:r>
            <a:r>
              <a:rPr lang="nl-NL" dirty="0" err="1" smtClean="0"/>
              <a:t>such</a:t>
            </a:r>
            <a:r>
              <a:rPr lang="nl-NL" dirty="0" smtClean="0"/>
              <a:t> as Oracle JET]</a:t>
            </a:r>
            <a:endParaRPr lang="nl-NL" dirty="0"/>
          </a:p>
          <a:p>
            <a:pPr lvl="1"/>
            <a:r>
              <a:rPr lang="nl-NL" dirty="0" err="1" smtClean="0"/>
              <a:t>Implementing</a:t>
            </a:r>
            <a:r>
              <a:rPr lang="nl-NL" dirty="0" smtClean="0"/>
              <a:t> REST </a:t>
            </a:r>
            <a:r>
              <a:rPr lang="nl-NL" dirty="0" err="1" smtClean="0"/>
              <a:t>APIs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mBaaS</a:t>
            </a:r>
            <a:r>
              <a:rPr lang="nl-NL" dirty="0" smtClean="0"/>
              <a:t> (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iPaaS</a:t>
            </a:r>
            <a:r>
              <a:rPr lang="nl-NL" dirty="0" smtClean="0"/>
              <a:t>)</a:t>
            </a:r>
          </a:p>
          <a:p>
            <a:r>
              <a:rPr lang="nl-NL" dirty="0" smtClean="0"/>
              <a:t>Making HTTP calls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external</a:t>
            </a:r>
            <a:r>
              <a:rPr lang="nl-NL" dirty="0" smtClean="0"/>
              <a:t> </a:t>
            </a:r>
            <a:r>
              <a:rPr lang="nl-NL" dirty="0" err="1" smtClean="0"/>
              <a:t>APIs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Services</a:t>
            </a:r>
          </a:p>
          <a:p>
            <a:r>
              <a:rPr lang="nl-NL" dirty="0" smtClean="0"/>
              <a:t>Database </a:t>
            </a:r>
            <a:r>
              <a:rPr lang="nl-NL" dirty="0" err="1" smtClean="0"/>
              <a:t>interaction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Node.js</a:t>
            </a:r>
          </a:p>
          <a:p>
            <a:endParaRPr lang="nl-NL" dirty="0" smtClean="0"/>
          </a:p>
          <a:p>
            <a:endParaRPr lang="en-US" dirty="0"/>
          </a:p>
        </p:txBody>
      </p:sp>
      <p:pic>
        <p:nvPicPr>
          <p:cNvPr id="921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977" y="-411481"/>
            <a:ext cx="7551276" cy="28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61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Simplest</a:t>
            </a:r>
            <a:r>
              <a:rPr lang="nl-NL" dirty="0" smtClean="0"/>
              <a:t> form of HTTP handling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30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220806"/>
            <a:ext cx="15840110" cy="39513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65924" y="2190327"/>
            <a:ext cx="16502693" cy="3895815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invoke from browser or using curl:  curl http://127.0.0.1:3000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http = require('http');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server = </a:t>
            </a:r>
            <a:r>
              <a:rPr lang="en-US" sz="2700" dirty="0" err="1">
                <a:latin typeface="Lucida Console" panose="020B0609040504020204" pitchFamily="49" charset="0"/>
              </a:rPr>
              <a:t>http.createServer</a:t>
            </a:r>
            <a:r>
              <a:rPr lang="en-US" sz="2700" dirty="0">
                <a:latin typeface="Lucida Console" panose="020B0609040504020204" pitchFamily="49" charset="0"/>
              </a:rPr>
              <a:t>(function </a:t>
            </a:r>
            <a:r>
              <a:rPr lang="en-US" sz="2700" dirty="0" err="1">
                <a:latin typeface="Lucida Console" panose="020B0609040504020204" pitchFamily="49" charset="0"/>
              </a:rPr>
              <a:t>handleRequest</a:t>
            </a:r>
            <a:r>
              <a:rPr lang="en-US" sz="2700" dirty="0">
                <a:latin typeface="Lucida Console" panose="020B0609040504020204" pitchFamily="49" charset="0"/>
              </a:rPr>
              <a:t>(</a:t>
            </a:r>
            <a:r>
              <a:rPr lang="en-US" sz="2700" dirty="0" err="1">
                <a:latin typeface="Lucida Console" panose="020B0609040504020204" pitchFamily="49" charset="0"/>
              </a:rPr>
              <a:t>req</a:t>
            </a:r>
            <a:r>
              <a:rPr lang="en-US" sz="2700" dirty="0">
                <a:latin typeface="Lucida Console" panose="020B0609040504020204" pitchFamily="49" charset="0"/>
              </a:rPr>
              <a:t>, res)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</a:t>
            </a:r>
            <a:r>
              <a:rPr lang="en-US" sz="2700" dirty="0" err="1">
                <a:latin typeface="Lucida Console" panose="020B0609040504020204" pitchFamily="49" charset="0"/>
              </a:rPr>
              <a:t>res.write</a:t>
            </a:r>
            <a:r>
              <a:rPr lang="en-US" sz="2700" dirty="0">
                <a:latin typeface="Lucida Console" panose="020B0609040504020204" pitchFamily="49" charset="0"/>
              </a:rPr>
              <a:t>('Hello World!');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</a:t>
            </a:r>
            <a:r>
              <a:rPr lang="en-US" sz="2700" dirty="0" err="1">
                <a:latin typeface="Lucida Console" panose="020B0609040504020204" pitchFamily="49" charset="0"/>
              </a:rPr>
              <a:t>res.end</a:t>
            </a:r>
            <a:r>
              <a:rPr lang="en-US" sz="2700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}).listen(3000);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console.log('server running on port 3000');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680446" y="6105736"/>
            <a:ext cx="2184843" cy="21771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b="1" dirty="0"/>
              <a:t>Web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6029" y="8051553"/>
            <a:ext cx="3825555" cy="143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949392" y="6749982"/>
            <a:ext cx="2544038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http(s)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>
            <a:stCxn id="1032" idx="3"/>
          </p:cNvCxnSpPr>
          <p:nvPr/>
        </p:nvCxnSpPr>
        <p:spPr>
          <a:xfrm flipV="1">
            <a:off x="6075632" y="7207574"/>
            <a:ext cx="8604815" cy="139555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87" y="6571914"/>
            <a:ext cx="9321286" cy="659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4" y="7779406"/>
            <a:ext cx="5462107" cy="1647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Elbow Connector 16"/>
          <p:cNvCxnSpPr>
            <a:stCxn id="1031" idx="3"/>
          </p:cNvCxnSpPr>
          <p:nvPr/>
        </p:nvCxnSpPr>
        <p:spPr>
          <a:xfrm>
            <a:off x="9896474" y="6901698"/>
            <a:ext cx="4783973" cy="292615"/>
          </a:xfrm>
          <a:prstGeom prst="bentConnector3">
            <a:avLst>
              <a:gd name="adj1" fmla="val 96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89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Interpret</a:t>
            </a:r>
            <a:r>
              <a:rPr lang="nl-NL" dirty="0" smtClean="0"/>
              <a:t> </a:t>
            </a:r>
            <a:r>
              <a:rPr lang="nl-NL" dirty="0" err="1" smtClean="0"/>
              <a:t>request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respond</a:t>
            </a:r>
            <a:r>
              <a:rPr lang="nl-NL" dirty="0" smtClean="0"/>
              <a:t> </a:t>
            </a:r>
            <a:r>
              <a:rPr lang="nl-NL" dirty="0" err="1" smtClean="0"/>
              <a:t>appropriately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31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418927"/>
            <a:ext cx="15840110" cy="51423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418927"/>
            <a:ext cx="16502693" cy="5142310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invoke: curl http://127.0.0.1:3000/do/me/a/resource?name=Lex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http = require('http')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,   </a:t>
            </a:r>
            <a:r>
              <a:rPr lang="en-US" sz="2700" dirty="0" err="1">
                <a:latin typeface="Lucida Console" panose="020B0609040504020204" pitchFamily="49" charset="0"/>
              </a:rPr>
              <a:t>url</a:t>
            </a:r>
            <a:r>
              <a:rPr lang="en-US" sz="2700" dirty="0">
                <a:latin typeface="Lucida Console" panose="020B0609040504020204" pitchFamily="49" charset="0"/>
              </a:rPr>
              <a:t> = require('</a:t>
            </a:r>
            <a:r>
              <a:rPr lang="en-US" sz="2700" dirty="0" err="1">
                <a:latin typeface="Lucida Console" panose="020B0609040504020204" pitchFamily="49" charset="0"/>
              </a:rPr>
              <a:t>url</a:t>
            </a:r>
            <a:r>
              <a:rPr lang="en-US" sz="2700" dirty="0">
                <a:latin typeface="Lucida Console" panose="020B0609040504020204" pitchFamily="49" charset="0"/>
              </a:rPr>
              <a:t>') ;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server = </a:t>
            </a:r>
            <a:r>
              <a:rPr lang="en-US" sz="2700" dirty="0" err="1">
                <a:latin typeface="Lucida Console" panose="020B0609040504020204" pitchFamily="49" charset="0"/>
              </a:rPr>
              <a:t>http.createServer</a:t>
            </a:r>
            <a:r>
              <a:rPr lang="en-US" sz="2700" dirty="0">
                <a:latin typeface="Lucida Console" panose="020B0609040504020204" pitchFamily="49" charset="0"/>
              </a:rPr>
              <a:t>(function </a:t>
            </a:r>
            <a:r>
              <a:rPr lang="en-US" sz="2700" dirty="0" err="1">
                <a:latin typeface="Lucida Console" panose="020B0609040504020204" pitchFamily="49" charset="0"/>
              </a:rPr>
              <a:t>handleRequest</a:t>
            </a:r>
            <a:r>
              <a:rPr lang="en-US" sz="2700" dirty="0">
                <a:latin typeface="Lucida Console" panose="020B0609040504020204" pitchFamily="49" charset="0"/>
              </a:rPr>
              <a:t>(</a:t>
            </a:r>
            <a:r>
              <a:rPr lang="en-US" sz="2700" dirty="0" err="1">
                <a:latin typeface="Lucida Console" panose="020B0609040504020204" pitchFamily="49" charset="0"/>
              </a:rPr>
              <a:t>req</a:t>
            </a:r>
            <a:r>
              <a:rPr lang="en-US" sz="2700" dirty="0">
                <a:latin typeface="Lucida Console" panose="020B0609040504020204" pitchFamily="49" charset="0"/>
              </a:rPr>
              <a:t>, res)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console.log('URL '+ req.url);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	</a:t>
            </a:r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</a:t>
            </a:r>
            <a:r>
              <a:rPr lang="en-US" sz="2700" dirty="0" err="1">
                <a:latin typeface="Lucida Console" panose="020B0609040504020204" pitchFamily="49" charset="0"/>
              </a:rPr>
              <a:t>queryObject</a:t>
            </a:r>
            <a:r>
              <a:rPr lang="en-US" sz="2700" dirty="0">
                <a:latin typeface="Lucida Console" panose="020B0609040504020204" pitchFamily="49" charset="0"/>
              </a:rPr>
              <a:t> = </a:t>
            </a:r>
            <a:r>
              <a:rPr lang="en-US" sz="2700" dirty="0" err="1">
                <a:latin typeface="Lucida Console" panose="020B0609040504020204" pitchFamily="49" charset="0"/>
              </a:rPr>
              <a:t>url.parse</a:t>
            </a:r>
            <a:r>
              <a:rPr lang="en-US" sz="2700" dirty="0">
                <a:latin typeface="Lucida Console" panose="020B0609040504020204" pitchFamily="49" charset="0"/>
              </a:rPr>
              <a:t>(</a:t>
            </a:r>
            <a:r>
              <a:rPr lang="en-US" sz="2700" dirty="0" err="1">
                <a:latin typeface="Lucida Console" panose="020B0609040504020204" pitchFamily="49" charset="0"/>
              </a:rPr>
              <a:t>req.url,true</a:t>
            </a:r>
            <a:r>
              <a:rPr lang="en-US" sz="2700" dirty="0">
                <a:latin typeface="Lucida Console" panose="020B0609040504020204" pitchFamily="49" charset="0"/>
              </a:rPr>
              <a:t>).query;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	</a:t>
            </a:r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name = queryObject.name;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console.log('path: '+</a:t>
            </a:r>
            <a:r>
              <a:rPr lang="en-US" sz="2700" dirty="0" err="1">
                <a:latin typeface="Lucida Console" panose="020B0609040504020204" pitchFamily="49" charset="0"/>
              </a:rPr>
              <a:t>url.parse</a:t>
            </a:r>
            <a:r>
              <a:rPr lang="en-US" sz="2700" dirty="0">
                <a:latin typeface="Lucida Console" panose="020B0609040504020204" pitchFamily="49" charset="0"/>
              </a:rPr>
              <a:t>(req.url).pathname);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console.log('</a:t>
            </a:r>
            <a:r>
              <a:rPr lang="en-US" sz="2700" dirty="0" err="1">
                <a:latin typeface="Lucida Console" panose="020B0609040504020204" pitchFamily="49" charset="0"/>
              </a:rPr>
              <a:t>queryObject</a:t>
            </a:r>
            <a:r>
              <a:rPr lang="en-US" sz="2700" dirty="0">
                <a:latin typeface="Lucida Console" panose="020B0609040504020204" pitchFamily="49" charset="0"/>
              </a:rPr>
              <a:t>: '+</a:t>
            </a:r>
            <a:r>
              <a:rPr lang="en-US" sz="2700" dirty="0" err="1">
                <a:latin typeface="Lucida Console" panose="020B0609040504020204" pitchFamily="49" charset="0"/>
              </a:rPr>
              <a:t>JSON.stringify</a:t>
            </a:r>
            <a:r>
              <a:rPr lang="en-US" sz="2700" dirty="0">
                <a:latin typeface="Lucida Console" panose="020B0609040504020204" pitchFamily="49" charset="0"/>
              </a:rPr>
              <a:t>(</a:t>
            </a:r>
            <a:r>
              <a:rPr lang="en-US" sz="2700" dirty="0" err="1">
                <a:latin typeface="Lucida Console" panose="020B0609040504020204" pitchFamily="49" charset="0"/>
              </a:rPr>
              <a:t>queryObject</a:t>
            </a:r>
            <a:r>
              <a:rPr lang="en-US" sz="2700" dirty="0">
                <a:latin typeface="Lucida Console" panose="020B0609040504020204" pitchFamily="49" charset="0"/>
              </a:rPr>
              <a:t>));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</a:t>
            </a:r>
            <a:r>
              <a:rPr lang="en-US" sz="2700" dirty="0" err="1">
                <a:latin typeface="Lucida Console" panose="020B0609040504020204" pitchFamily="49" charset="0"/>
              </a:rPr>
              <a:t>res.write</a:t>
            </a:r>
            <a:r>
              <a:rPr lang="en-US" sz="2700" dirty="0">
                <a:latin typeface="Lucida Console" panose="020B0609040504020204" pitchFamily="49" charset="0"/>
              </a:rPr>
              <a:t>('Hello '+ name + '!');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</a:t>
            </a:r>
            <a:r>
              <a:rPr lang="en-US" sz="2700" dirty="0" err="1">
                <a:latin typeface="Lucida Console" panose="020B0609040504020204" pitchFamily="49" charset="0"/>
              </a:rPr>
              <a:t>res.end</a:t>
            </a:r>
            <a:r>
              <a:rPr lang="en-US" sz="2700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}).listen(3000);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680446" y="6105736"/>
            <a:ext cx="2184843" cy="21771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b="1" dirty="0"/>
              <a:t>Web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6029" y="8051553"/>
            <a:ext cx="3825555" cy="143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949392" y="6749982"/>
            <a:ext cx="2544038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http(s)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8262470" y="7207574"/>
            <a:ext cx="6417976" cy="135525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4" y="8051554"/>
            <a:ext cx="9319309" cy="1459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362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Interpret</a:t>
            </a:r>
            <a:r>
              <a:rPr lang="nl-NL" dirty="0"/>
              <a:t> </a:t>
            </a:r>
            <a:r>
              <a:rPr lang="nl-NL" dirty="0" err="1"/>
              <a:t>request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respond</a:t>
            </a:r>
            <a:r>
              <a:rPr lang="nl-NL" dirty="0"/>
              <a:t> </a:t>
            </a:r>
            <a:r>
              <a:rPr lang="nl-NL" dirty="0" err="1"/>
              <a:t>appropriately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32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418927"/>
            <a:ext cx="15840110" cy="5340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617047"/>
            <a:ext cx="16502693" cy="5142310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invoke: curl http://127.0.0.1:3000/do/me/a/resource?name=Lex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http = require('http')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,   </a:t>
            </a:r>
            <a:r>
              <a:rPr lang="en-US" sz="2700" dirty="0" err="1">
                <a:latin typeface="Lucida Console" panose="020B0609040504020204" pitchFamily="49" charset="0"/>
              </a:rPr>
              <a:t>url</a:t>
            </a:r>
            <a:r>
              <a:rPr lang="en-US" sz="2700" dirty="0">
                <a:latin typeface="Lucida Console" panose="020B0609040504020204" pitchFamily="49" charset="0"/>
              </a:rPr>
              <a:t> = require('</a:t>
            </a:r>
            <a:r>
              <a:rPr lang="en-US" sz="2700" dirty="0" err="1">
                <a:latin typeface="Lucida Console" panose="020B0609040504020204" pitchFamily="49" charset="0"/>
              </a:rPr>
              <a:t>url</a:t>
            </a:r>
            <a:r>
              <a:rPr lang="en-US" sz="2700" dirty="0">
                <a:latin typeface="Lucida Console" panose="020B0609040504020204" pitchFamily="49" charset="0"/>
              </a:rPr>
              <a:t>') ;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server = </a:t>
            </a:r>
            <a:r>
              <a:rPr lang="en-US" sz="2700" dirty="0" err="1">
                <a:latin typeface="Lucida Console" panose="020B0609040504020204" pitchFamily="49" charset="0"/>
              </a:rPr>
              <a:t>http.createServer</a:t>
            </a:r>
            <a:r>
              <a:rPr lang="en-US" sz="2700" dirty="0">
                <a:latin typeface="Lucida Console" panose="020B0609040504020204" pitchFamily="49" charset="0"/>
              </a:rPr>
              <a:t>(function </a:t>
            </a:r>
            <a:r>
              <a:rPr lang="en-US" sz="2700" dirty="0" err="1">
                <a:latin typeface="Lucida Console" panose="020B0609040504020204" pitchFamily="49" charset="0"/>
              </a:rPr>
              <a:t>handleRequest</a:t>
            </a:r>
            <a:r>
              <a:rPr lang="en-US" sz="2700" dirty="0">
                <a:latin typeface="Lucida Console" panose="020B0609040504020204" pitchFamily="49" charset="0"/>
              </a:rPr>
              <a:t>(</a:t>
            </a:r>
            <a:r>
              <a:rPr lang="en-US" sz="2700" dirty="0" err="1">
                <a:latin typeface="Lucida Console" panose="020B0609040504020204" pitchFamily="49" charset="0"/>
              </a:rPr>
              <a:t>req</a:t>
            </a:r>
            <a:r>
              <a:rPr lang="en-US" sz="2700" dirty="0">
                <a:latin typeface="Lucida Console" panose="020B0609040504020204" pitchFamily="49" charset="0"/>
              </a:rPr>
              <a:t>, res)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console.log('URL '+ req.url);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	</a:t>
            </a:r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</a:t>
            </a:r>
            <a:r>
              <a:rPr lang="en-US" sz="2700" dirty="0" err="1">
                <a:latin typeface="Lucida Console" panose="020B0609040504020204" pitchFamily="49" charset="0"/>
              </a:rPr>
              <a:t>queryObject</a:t>
            </a:r>
            <a:r>
              <a:rPr lang="en-US" sz="2700" dirty="0">
                <a:latin typeface="Lucida Console" panose="020B0609040504020204" pitchFamily="49" charset="0"/>
              </a:rPr>
              <a:t> = </a:t>
            </a:r>
            <a:r>
              <a:rPr lang="en-US" sz="2700" dirty="0" err="1">
                <a:latin typeface="Lucida Console" panose="020B0609040504020204" pitchFamily="49" charset="0"/>
              </a:rPr>
              <a:t>url.parse</a:t>
            </a:r>
            <a:r>
              <a:rPr lang="en-US" sz="2700" dirty="0">
                <a:latin typeface="Lucida Console" panose="020B0609040504020204" pitchFamily="49" charset="0"/>
              </a:rPr>
              <a:t>(</a:t>
            </a:r>
            <a:r>
              <a:rPr lang="en-US" sz="2700" dirty="0" err="1">
                <a:latin typeface="Lucida Console" panose="020B0609040504020204" pitchFamily="49" charset="0"/>
              </a:rPr>
              <a:t>req.url,true</a:t>
            </a:r>
            <a:r>
              <a:rPr lang="en-US" sz="2700" dirty="0">
                <a:latin typeface="Lucida Console" panose="020B0609040504020204" pitchFamily="49" charset="0"/>
              </a:rPr>
              <a:t>).query;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	</a:t>
            </a:r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name = queryObject.name;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console.log('path: '+</a:t>
            </a:r>
            <a:r>
              <a:rPr lang="en-US" sz="2700" dirty="0" err="1">
                <a:latin typeface="Lucida Console" panose="020B0609040504020204" pitchFamily="49" charset="0"/>
              </a:rPr>
              <a:t>url.parse</a:t>
            </a:r>
            <a:r>
              <a:rPr lang="en-US" sz="2700" dirty="0">
                <a:latin typeface="Lucida Console" panose="020B0609040504020204" pitchFamily="49" charset="0"/>
              </a:rPr>
              <a:t>(req.url).pathname);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console.log('</a:t>
            </a:r>
            <a:r>
              <a:rPr lang="en-US" sz="2700" dirty="0" err="1">
                <a:latin typeface="Lucida Console" panose="020B0609040504020204" pitchFamily="49" charset="0"/>
              </a:rPr>
              <a:t>queryObject</a:t>
            </a:r>
            <a:r>
              <a:rPr lang="en-US" sz="2700" dirty="0">
                <a:latin typeface="Lucida Console" panose="020B0609040504020204" pitchFamily="49" charset="0"/>
              </a:rPr>
              <a:t>: '+</a:t>
            </a:r>
            <a:r>
              <a:rPr lang="en-US" sz="2700" dirty="0" err="1">
                <a:latin typeface="Lucida Console" panose="020B0609040504020204" pitchFamily="49" charset="0"/>
              </a:rPr>
              <a:t>JSON.stringify</a:t>
            </a:r>
            <a:r>
              <a:rPr lang="en-US" sz="2700" dirty="0">
                <a:latin typeface="Lucida Console" panose="020B0609040504020204" pitchFamily="49" charset="0"/>
              </a:rPr>
              <a:t>(</a:t>
            </a:r>
            <a:r>
              <a:rPr lang="en-US" sz="2700" dirty="0" err="1">
                <a:latin typeface="Lucida Console" panose="020B0609040504020204" pitchFamily="49" charset="0"/>
              </a:rPr>
              <a:t>queryObject</a:t>
            </a:r>
            <a:r>
              <a:rPr lang="en-US" sz="2700" dirty="0">
                <a:latin typeface="Lucida Console" panose="020B0609040504020204" pitchFamily="49" charset="0"/>
              </a:rPr>
              <a:t>));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</a:t>
            </a:r>
            <a:r>
              <a:rPr lang="en-US" sz="2700" dirty="0" err="1">
                <a:latin typeface="Lucida Console" panose="020B0609040504020204" pitchFamily="49" charset="0"/>
              </a:rPr>
              <a:t>res.write</a:t>
            </a:r>
            <a:r>
              <a:rPr lang="en-US" sz="2700" dirty="0">
                <a:latin typeface="Lucida Console" panose="020B0609040504020204" pitchFamily="49" charset="0"/>
              </a:rPr>
              <a:t>('Hello '+ name + '!');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</a:t>
            </a:r>
            <a:r>
              <a:rPr lang="en-US" sz="2700" dirty="0" err="1">
                <a:latin typeface="Lucida Console" panose="020B0609040504020204" pitchFamily="49" charset="0"/>
              </a:rPr>
              <a:t>res.end</a:t>
            </a:r>
            <a:r>
              <a:rPr lang="en-US" sz="2700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}).listen(3000);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680446" y="6105736"/>
            <a:ext cx="2184843" cy="21771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b="1" dirty="0"/>
              <a:t>Web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6029" y="8051553"/>
            <a:ext cx="3825555" cy="143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949392" y="6749982"/>
            <a:ext cx="2544038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http(s)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8262470" y="7207574"/>
            <a:ext cx="6417976" cy="135525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4" y="8051554"/>
            <a:ext cx="9319309" cy="1459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40"/>
          <a:stretch/>
        </p:blipFill>
        <p:spPr bwMode="auto">
          <a:xfrm>
            <a:off x="1624492" y="4023359"/>
            <a:ext cx="15102248" cy="24606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0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Static</a:t>
            </a:r>
            <a:r>
              <a:rPr lang="nl-NL" dirty="0" smtClean="0"/>
              <a:t> File </a:t>
            </a:r>
            <a:r>
              <a:rPr lang="nl-NL" dirty="0" err="1" smtClean="0"/>
              <a:t>Serving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33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418927"/>
            <a:ext cx="15840110" cy="43113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9724" y="2418927"/>
            <a:ext cx="16502693" cy="4311313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serve static file: /public/index.html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http = require('http')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,   fs= require('fs');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server = </a:t>
            </a:r>
            <a:r>
              <a:rPr lang="en-US" sz="2700" dirty="0" err="1">
                <a:latin typeface="Lucida Console" panose="020B0609040504020204" pitchFamily="49" charset="0"/>
              </a:rPr>
              <a:t>http.createServer</a:t>
            </a:r>
            <a:r>
              <a:rPr lang="en-US" sz="2700" dirty="0">
                <a:latin typeface="Lucida Console" panose="020B0609040504020204" pitchFamily="49" charset="0"/>
              </a:rPr>
              <a:t>(function </a:t>
            </a:r>
            <a:r>
              <a:rPr lang="en-US" sz="2700" dirty="0" err="1">
                <a:latin typeface="Lucida Console" panose="020B0609040504020204" pitchFamily="49" charset="0"/>
              </a:rPr>
              <a:t>handleRequest</a:t>
            </a:r>
            <a:r>
              <a:rPr lang="en-US" sz="2700" dirty="0">
                <a:latin typeface="Lucida Console" panose="020B0609040504020204" pitchFamily="49" charset="0"/>
              </a:rPr>
              <a:t>(</a:t>
            </a:r>
            <a:r>
              <a:rPr lang="en-US" sz="2700" dirty="0" err="1">
                <a:latin typeface="Lucida Console" panose="020B0609040504020204" pitchFamily="49" charset="0"/>
              </a:rPr>
              <a:t>req</a:t>
            </a:r>
            <a:r>
              <a:rPr lang="en-US" sz="2700" dirty="0">
                <a:latin typeface="Lucida Console" panose="020B0609040504020204" pitchFamily="49" charset="0"/>
              </a:rPr>
              <a:t>, res)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</a:t>
            </a:r>
            <a:r>
              <a:rPr lang="en-US" sz="2700" dirty="0" err="1">
                <a:latin typeface="Lucida Console" panose="020B0609040504020204" pitchFamily="49" charset="0"/>
              </a:rPr>
              <a:t>res.writeHead</a:t>
            </a:r>
            <a:r>
              <a:rPr lang="en-US" sz="2700" dirty="0">
                <a:latin typeface="Lucida Console" panose="020B0609040504020204" pitchFamily="49" charset="0"/>
              </a:rPr>
              <a:t>(200, { 'content-type': 'text/html' });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</a:t>
            </a:r>
            <a:r>
              <a:rPr lang="en-US" sz="2700" dirty="0" err="1">
                <a:latin typeface="Lucida Console" panose="020B0609040504020204" pitchFamily="49" charset="0"/>
              </a:rPr>
              <a:t>fs.createReadStream</a:t>
            </a:r>
            <a:r>
              <a:rPr lang="en-US" sz="2700" dirty="0">
                <a:latin typeface="Lucida Console" panose="020B0609040504020204" pitchFamily="49" charset="0"/>
              </a:rPr>
              <a:t>('./public/index.html').pipe(res);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}).listen(3000);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console.log('server running on port 3000');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1128080" y="6617012"/>
            <a:ext cx="2184843" cy="21771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b="1" dirty="0"/>
              <a:t>Web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662" y="8562830"/>
            <a:ext cx="3825555" cy="143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397026" y="7261258"/>
            <a:ext cx="2544038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http(s)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>
            <a:stCxn id="2050" idx="3"/>
          </p:cNvCxnSpPr>
          <p:nvPr/>
        </p:nvCxnSpPr>
        <p:spPr>
          <a:xfrm flipV="1">
            <a:off x="8125233" y="7718850"/>
            <a:ext cx="3002847" cy="74103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>
            <a:off x="13312923" y="7705589"/>
            <a:ext cx="1092421" cy="5507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405344" y="7502007"/>
            <a:ext cx="2321395" cy="188089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Local</a:t>
            </a:r>
            <a:r>
              <a:rPr lang="nl-NL" dirty="0" smtClean="0"/>
              <a:t> file system</a:t>
            </a:r>
          </a:p>
          <a:p>
            <a:pPr algn="ctr"/>
            <a:endParaRPr lang="nl-NL" dirty="0"/>
          </a:p>
          <a:p>
            <a:pPr algn="ctr"/>
            <a:endParaRPr lang="nl-NL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18" y="7334673"/>
            <a:ext cx="7784815" cy="2250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4610173" y="8608831"/>
            <a:ext cx="1843461" cy="512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/>
              <a:t>index.html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9509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Remote Resource </a:t>
            </a:r>
            <a:r>
              <a:rPr lang="nl-NL" dirty="0" err="1" smtClean="0"/>
              <a:t>Serving</a:t>
            </a:r>
            <a:r>
              <a:rPr lang="nl-NL" dirty="0" smtClean="0"/>
              <a:t> – </a:t>
            </a:r>
            <a:br>
              <a:rPr lang="nl-NL" dirty="0" smtClean="0"/>
            </a:br>
            <a:r>
              <a:rPr lang="nl-NL" dirty="0" smtClean="0"/>
              <a:t>http in </a:t>
            </a:r>
            <a:r>
              <a:rPr lang="nl-NL" dirty="0" err="1" smtClean="0"/>
              <a:t>and</a:t>
            </a:r>
            <a:r>
              <a:rPr lang="nl-NL" dirty="0" smtClean="0"/>
              <a:t> http out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34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418926"/>
            <a:ext cx="16386321" cy="69866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65924" y="2418927"/>
            <a:ext cx="16502693" cy="7081303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http = require('http');</a:t>
            </a:r>
          </a:p>
          <a:p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options = {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host: 'www.un.org',   path: '/</a:t>
            </a:r>
            <a:r>
              <a:rPr lang="en-US" sz="2500" dirty="0" err="1">
                <a:latin typeface="Lucida Console" panose="020B0609040504020204" pitchFamily="49" charset="0"/>
              </a:rPr>
              <a:t>en</a:t>
            </a:r>
            <a:r>
              <a:rPr lang="en-US" sz="2500" dirty="0">
                <a:latin typeface="Lucida Console" panose="020B0609040504020204" pitchFamily="49" charset="0"/>
              </a:rPr>
              <a:t>/universal-declaration-human-rights/' };</a:t>
            </a:r>
          </a:p>
          <a:p>
            <a:endParaRPr lang="en-US" sz="2500" dirty="0">
              <a:latin typeface="Lucida Console" panose="020B0609040504020204" pitchFamily="49" charset="0"/>
            </a:endParaRPr>
          </a:p>
          <a:p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server = </a:t>
            </a:r>
            <a:r>
              <a:rPr lang="en-US" sz="2500" dirty="0" err="1">
                <a:latin typeface="Lucida Console" panose="020B0609040504020204" pitchFamily="49" charset="0"/>
              </a:rPr>
              <a:t>http.createServer</a:t>
            </a:r>
            <a:r>
              <a:rPr lang="en-US" sz="2500" dirty="0">
                <a:latin typeface="Lucida Console" panose="020B0609040504020204" pitchFamily="49" charset="0"/>
              </a:rPr>
              <a:t>(function </a:t>
            </a:r>
            <a:r>
              <a:rPr lang="en-US" sz="2500" dirty="0" err="1">
                <a:latin typeface="Lucida Console" panose="020B0609040504020204" pitchFamily="49" charset="0"/>
              </a:rPr>
              <a:t>handleRequest</a:t>
            </a:r>
            <a:r>
              <a:rPr lang="en-US" sz="2500" dirty="0">
                <a:latin typeface="Lucida Console" panose="020B0609040504020204" pitchFamily="49" charset="0"/>
              </a:rPr>
              <a:t>(</a:t>
            </a:r>
            <a:r>
              <a:rPr lang="en-US" sz="2500" dirty="0" err="1">
                <a:latin typeface="Lucida Console" panose="020B0609040504020204" pitchFamily="49" charset="0"/>
              </a:rPr>
              <a:t>req</a:t>
            </a:r>
            <a:r>
              <a:rPr lang="en-US" sz="2500" dirty="0">
                <a:latin typeface="Lucida Console" panose="020B0609040504020204" pitchFamily="49" charset="0"/>
              </a:rPr>
              <a:t>, res) {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</a:t>
            </a:r>
            <a:r>
              <a:rPr lang="en-US" sz="2500" dirty="0" err="1">
                <a:latin typeface="Lucida Console" panose="020B0609040504020204" pitchFamily="49" charset="0"/>
              </a:rPr>
              <a:t>res.writeHead</a:t>
            </a:r>
            <a:r>
              <a:rPr lang="en-US" sz="2500" dirty="0">
                <a:latin typeface="Lucida Console" panose="020B0609040504020204" pitchFamily="49" charset="0"/>
              </a:rPr>
              <a:t>(200, { 'content-type': 'text/html' });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</a:t>
            </a:r>
            <a:r>
              <a:rPr lang="en-US" sz="2500" b="1" dirty="0" err="1">
                <a:latin typeface="Lucida Console" panose="020B0609040504020204" pitchFamily="49" charset="0"/>
              </a:rPr>
              <a:t>http.get</a:t>
            </a:r>
            <a:r>
              <a:rPr lang="en-US" sz="2500" dirty="0">
                <a:latin typeface="Lucida Console" panose="020B0609040504020204" pitchFamily="49" charset="0"/>
              </a:rPr>
              <a:t>(options, function </a:t>
            </a:r>
            <a:r>
              <a:rPr lang="en-US" sz="2500" dirty="0" err="1">
                <a:latin typeface="Lucida Console" panose="020B0609040504020204" pitchFamily="49" charset="0"/>
              </a:rPr>
              <a:t>handleRemoteResponse</a:t>
            </a:r>
            <a:r>
              <a:rPr lang="en-US" sz="2500" dirty="0">
                <a:latin typeface="Lucida Console" panose="020B0609040504020204" pitchFamily="49" charset="0"/>
              </a:rPr>
              <a:t>(</a:t>
            </a:r>
            <a:r>
              <a:rPr lang="en-US" sz="2500" dirty="0" err="1">
                <a:latin typeface="Lucida Console" panose="020B0609040504020204" pitchFamily="49" charset="0"/>
              </a:rPr>
              <a:t>resp</a:t>
            </a:r>
            <a:r>
              <a:rPr lang="en-US" sz="25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</a:t>
            </a:r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body="";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</a:t>
            </a:r>
            <a:r>
              <a:rPr lang="en-US" sz="2500" dirty="0" err="1">
                <a:latin typeface="Lucida Console" panose="020B0609040504020204" pitchFamily="49" charset="0"/>
              </a:rPr>
              <a:t>resp.on</a:t>
            </a:r>
            <a:r>
              <a:rPr lang="en-US" sz="2500" dirty="0">
                <a:latin typeface="Lucida Console" panose="020B0609040504020204" pitchFamily="49" charset="0"/>
              </a:rPr>
              <a:t>("data", function(chunk) { //response returned in chunks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	      body = </a:t>
            </a:r>
            <a:r>
              <a:rPr lang="en-US" sz="2500" dirty="0" err="1">
                <a:latin typeface="Lucida Console" panose="020B0609040504020204" pitchFamily="49" charset="0"/>
              </a:rPr>
              <a:t>body+chunk</a:t>
            </a:r>
            <a:r>
              <a:rPr lang="en-US" sz="25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});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</a:t>
            </a:r>
            <a:r>
              <a:rPr lang="en-US" sz="2500" dirty="0" err="1">
                <a:latin typeface="Lucida Console" panose="020B0609040504020204" pitchFamily="49" charset="0"/>
              </a:rPr>
              <a:t>resp.on</a:t>
            </a:r>
            <a:r>
              <a:rPr lang="en-US" sz="2500" dirty="0">
                <a:latin typeface="Lucida Console" panose="020B0609040504020204" pitchFamily="49" charset="0"/>
              </a:rPr>
              <a:t>("end", function() { //when response is complete, pass it on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   </a:t>
            </a:r>
            <a:r>
              <a:rPr lang="en-US" sz="2500" b="1" dirty="0" err="1">
                <a:latin typeface="Lucida Console" panose="020B0609040504020204" pitchFamily="49" charset="0"/>
              </a:rPr>
              <a:t>res.end</a:t>
            </a:r>
            <a:r>
              <a:rPr lang="en-US" sz="2500" b="1" dirty="0">
                <a:latin typeface="Lucida Console" panose="020B0609040504020204" pitchFamily="49" charset="0"/>
              </a:rPr>
              <a:t>(body);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});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}).on('error', function(e) {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console.log("Got error: "+ </a:t>
            </a:r>
            <a:r>
              <a:rPr lang="en-US" sz="2500" dirty="0" err="1">
                <a:latin typeface="Lucida Console" panose="020B0609040504020204" pitchFamily="49" charset="0"/>
              </a:rPr>
              <a:t>e.message</a:t>
            </a:r>
            <a:r>
              <a:rPr lang="en-US" sz="25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});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}).listen(3000);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0729812" y="7437085"/>
            <a:ext cx="1377233" cy="162249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936" y="8871079"/>
            <a:ext cx="2411469" cy="106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Elbow Connector 9"/>
          <p:cNvCxnSpPr/>
          <p:nvPr/>
        </p:nvCxnSpPr>
        <p:spPr>
          <a:xfrm flipV="1">
            <a:off x="8836945" y="8242119"/>
            <a:ext cx="1892867" cy="55224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14908851" y="7783123"/>
            <a:ext cx="2227547" cy="162249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b="1" dirty="0"/>
              <a:t>Remote Website</a:t>
            </a:r>
          </a:p>
          <a:p>
            <a:pPr algn="ctr"/>
            <a:endParaRPr lang="nl-NL" sz="2700" dirty="0"/>
          </a:p>
        </p:txBody>
      </p:sp>
      <p:cxnSp>
        <p:nvCxnSpPr>
          <p:cNvPr id="16" name="Elbow Connector 15"/>
          <p:cNvCxnSpPr/>
          <p:nvPr/>
        </p:nvCxnSpPr>
        <p:spPr>
          <a:xfrm>
            <a:off x="12149748" y="8674068"/>
            <a:ext cx="2801806" cy="346038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663282" y="8653633"/>
            <a:ext cx="1466820" cy="987327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 </a:t>
            </a:r>
          </a:p>
          <a:p>
            <a:r>
              <a:rPr lang="nl-NL" sz="2700" i="1" dirty="0" err="1"/>
              <a:t>request</a:t>
            </a:r>
            <a:endParaRPr lang="en-US" sz="2700" i="1" dirty="0"/>
          </a:p>
        </p:txBody>
      </p:sp>
      <p:sp>
        <p:nvSpPr>
          <p:cNvPr id="20" name="Rectangle 19"/>
          <p:cNvSpPr/>
          <p:nvPr/>
        </p:nvSpPr>
        <p:spPr>
          <a:xfrm>
            <a:off x="15361212" y="8828873"/>
            <a:ext cx="1365527" cy="43552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755" y="8518241"/>
            <a:ext cx="2737302" cy="1111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33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://www.softwaresecured.com/wp-content/uploads/2015/04/express-j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059" y="6722956"/>
            <a:ext cx="12445204" cy="373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Express web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framework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Fast, </a:t>
            </a:r>
            <a:r>
              <a:rPr lang="en-US" dirty="0" err="1"/>
              <a:t>unopinionated</a:t>
            </a:r>
            <a:r>
              <a:rPr lang="en-US" dirty="0"/>
              <a:t>, minimalist web framework for </a:t>
            </a:r>
            <a:r>
              <a:rPr lang="en-US" dirty="0" smtClean="0"/>
              <a:t>Node.js</a:t>
            </a:r>
            <a:endParaRPr lang="nl-NL" dirty="0" smtClean="0"/>
          </a:p>
          <a:p>
            <a:r>
              <a:rPr lang="nl-NL" dirty="0" smtClean="0"/>
              <a:t>Framework on top of </a:t>
            </a:r>
            <a:r>
              <a:rPr lang="nl-NL" dirty="0" err="1" smtClean="0"/>
              <a:t>core</a:t>
            </a:r>
            <a:r>
              <a:rPr lang="nl-NL" dirty="0" smtClean="0"/>
              <a:t> Node.js top </a:t>
            </a:r>
            <a:r>
              <a:rPr lang="nl-NL" dirty="0" err="1" smtClean="0"/>
              <a:t>facilitate</a:t>
            </a:r>
            <a:r>
              <a:rPr lang="nl-NL" dirty="0" smtClean="0"/>
              <a:t> </a:t>
            </a:r>
            <a:r>
              <a:rPr lang="nl-NL" dirty="0" err="1" smtClean="0"/>
              <a:t>incoming</a:t>
            </a:r>
            <a:r>
              <a:rPr lang="nl-NL" dirty="0" smtClean="0"/>
              <a:t> HTTP </a:t>
            </a:r>
            <a:r>
              <a:rPr lang="nl-NL" dirty="0" err="1" smtClean="0"/>
              <a:t>requests</a:t>
            </a:r>
            <a:endParaRPr lang="nl-NL" dirty="0" smtClean="0"/>
          </a:p>
          <a:p>
            <a:pPr lvl="1"/>
            <a:r>
              <a:rPr lang="en-US" dirty="0" smtClean="0"/>
              <a:t>“Express </a:t>
            </a:r>
            <a:r>
              <a:rPr lang="en-US" dirty="0"/>
              <a:t>provides a thin layer of fundamental web application features, without obscuring Node.js features that you know and love</a:t>
            </a:r>
            <a:r>
              <a:rPr lang="en-US" dirty="0" smtClean="0"/>
              <a:t>.”</a:t>
            </a:r>
            <a:endParaRPr lang="nl-NL" dirty="0" smtClean="0"/>
          </a:p>
          <a:p>
            <a:r>
              <a:rPr lang="nl-NL" dirty="0" err="1" smtClean="0"/>
              <a:t>Convenient</a:t>
            </a:r>
            <a:r>
              <a:rPr lang="nl-NL" dirty="0" smtClean="0"/>
              <a:t> for </a:t>
            </a:r>
          </a:p>
          <a:p>
            <a:pPr lvl="1"/>
            <a:r>
              <a:rPr lang="nl-NL" dirty="0" smtClean="0"/>
              <a:t>Web Server for </a:t>
            </a:r>
            <a:r>
              <a:rPr lang="nl-NL" dirty="0" err="1" smtClean="0"/>
              <a:t>static</a:t>
            </a:r>
            <a:r>
              <a:rPr lang="nl-NL" dirty="0" smtClean="0"/>
              <a:t> files</a:t>
            </a:r>
          </a:p>
          <a:p>
            <a:pPr lvl="1"/>
            <a:r>
              <a:rPr lang="nl-NL" dirty="0" smtClean="0"/>
              <a:t>API </a:t>
            </a:r>
            <a:r>
              <a:rPr lang="nl-NL" dirty="0" err="1" smtClean="0"/>
              <a:t>implementation</a:t>
            </a:r>
            <a:r>
              <a:rPr lang="nl-NL" dirty="0" smtClean="0"/>
              <a:t> (REST)</a:t>
            </a:r>
          </a:p>
          <a:p>
            <a:pPr lvl="1"/>
            <a:r>
              <a:rPr lang="nl-NL" dirty="0" err="1" smtClean="0"/>
              <a:t>Any</a:t>
            </a:r>
            <a:r>
              <a:rPr lang="nl-NL" dirty="0" smtClean="0"/>
              <a:t> </a:t>
            </a:r>
            <a:r>
              <a:rPr lang="nl-NL" dirty="0" err="1" smtClean="0"/>
              <a:t>incoming</a:t>
            </a:r>
            <a:r>
              <a:rPr lang="nl-NL" dirty="0" smtClean="0"/>
              <a:t> HTTP </a:t>
            </a:r>
            <a:r>
              <a:rPr lang="nl-NL" dirty="0" err="1" smtClean="0"/>
              <a:t>request</a:t>
            </a:r>
            <a:r>
              <a:rPr lang="nl-NL" dirty="0" smtClean="0"/>
              <a:t> handling</a:t>
            </a:r>
          </a:p>
          <a:p>
            <a:r>
              <a:rPr lang="nl-NL" dirty="0" smtClean="0"/>
              <a:t>Express is </a:t>
            </a:r>
            <a:r>
              <a:rPr lang="nl-NL" dirty="0" err="1" smtClean="0"/>
              <a:t>distributed</a:t>
            </a:r>
            <a:r>
              <a:rPr lang="nl-NL" dirty="0" smtClean="0"/>
              <a:t> as </a:t>
            </a:r>
            <a:r>
              <a:rPr lang="nl-NL" dirty="0" err="1" smtClean="0"/>
              <a:t>npm</a:t>
            </a:r>
            <a:r>
              <a:rPr lang="nl-NL" dirty="0" smtClean="0"/>
              <a:t> package</a:t>
            </a:r>
          </a:p>
          <a:p>
            <a:pPr lvl="1"/>
            <a:r>
              <a:rPr lang="nl-NL" dirty="0" err="1" smtClean="0"/>
              <a:t>npm</a:t>
            </a:r>
            <a:r>
              <a:rPr lang="nl-NL" dirty="0" smtClean="0"/>
              <a:t> </a:t>
            </a:r>
            <a:r>
              <a:rPr lang="nl-NL" dirty="0" err="1" smtClean="0"/>
              <a:t>install</a:t>
            </a:r>
            <a:r>
              <a:rPr lang="nl-NL" dirty="0" smtClean="0"/>
              <a:t> </a:t>
            </a:r>
            <a:r>
              <a:rPr lang="nl-NL" dirty="0" err="1" smtClean="0"/>
              <a:t>express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4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Express - </a:t>
            </a:r>
            <a:r>
              <a:rPr lang="nl-NL" dirty="0" err="1" smtClean="0"/>
              <a:t>Simplest</a:t>
            </a:r>
            <a:r>
              <a:rPr lang="nl-NL" dirty="0" smtClean="0"/>
              <a:t> form of HTTP handling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36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418926"/>
            <a:ext cx="15840110" cy="43310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418928"/>
            <a:ext cx="16502693" cy="4726812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invoke from browser or using curl:  curl http://127.0.0.1:3000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express = require('express')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,   http = require('http');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app = express()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      .use(function (</a:t>
            </a:r>
            <a:r>
              <a:rPr lang="en-US" sz="2700" dirty="0" err="1">
                <a:latin typeface="Lucida Console" panose="020B0609040504020204" pitchFamily="49" charset="0"/>
              </a:rPr>
              <a:t>req</a:t>
            </a:r>
            <a:r>
              <a:rPr lang="en-US" sz="2700" dirty="0">
                <a:latin typeface="Lucida Console" panose="020B0609040504020204" pitchFamily="49" charset="0"/>
              </a:rPr>
              <a:t>, res, next)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            </a:t>
            </a:r>
            <a:r>
              <a:rPr lang="en-US" sz="2700" dirty="0" err="1">
                <a:latin typeface="Lucida Console" panose="020B0609040504020204" pitchFamily="49" charset="0"/>
              </a:rPr>
              <a:t>res.end</a:t>
            </a:r>
            <a:r>
              <a:rPr lang="en-US" sz="2700" dirty="0">
                <a:latin typeface="Lucida Console" panose="020B0609040504020204" pitchFamily="49" charset="0"/>
              </a:rPr>
              <a:t>('Hello World!');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       });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// Create HTTP server with Express app as the request listener 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http.createServer</a:t>
            </a:r>
            <a:r>
              <a:rPr lang="en-US" sz="2700" dirty="0">
                <a:latin typeface="Lucida Console" panose="020B0609040504020204" pitchFamily="49" charset="0"/>
              </a:rPr>
              <a:t>(app)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.listen(3000);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680446" y="6105736"/>
            <a:ext cx="2184843" cy="21771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b="1" dirty="0"/>
              <a:t>Web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6029" y="7743539"/>
            <a:ext cx="3825555" cy="143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949392" y="6749982"/>
            <a:ext cx="2544038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http(s)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>
            <a:stCxn id="1032" idx="3"/>
          </p:cNvCxnSpPr>
          <p:nvPr/>
        </p:nvCxnSpPr>
        <p:spPr>
          <a:xfrm flipV="1">
            <a:off x="6075632" y="7207574"/>
            <a:ext cx="8604815" cy="139555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87" y="6571914"/>
            <a:ext cx="9321286" cy="659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4" y="7779406"/>
            <a:ext cx="5462107" cy="1647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Elbow Connector 16"/>
          <p:cNvCxnSpPr>
            <a:stCxn id="1031" idx="3"/>
          </p:cNvCxnSpPr>
          <p:nvPr/>
        </p:nvCxnSpPr>
        <p:spPr>
          <a:xfrm>
            <a:off x="9896474" y="6901698"/>
            <a:ext cx="4783973" cy="292615"/>
          </a:xfrm>
          <a:prstGeom prst="bentConnector3">
            <a:avLst>
              <a:gd name="adj1" fmla="val 96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2923" y="8666021"/>
            <a:ext cx="4332073" cy="98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82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Express – Even </a:t>
            </a:r>
            <a:r>
              <a:rPr lang="nl-NL" dirty="0" err="1" smtClean="0"/>
              <a:t>simpler</a:t>
            </a:r>
            <a:r>
              <a:rPr lang="nl-NL" dirty="0" smtClean="0"/>
              <a:t> form of HTTP handling (or at </a:t>
            </a:r>
            <a:r>
              <a:rPr lang="nl-NL" dirty="0" err="1" smtClean="0"/>
              <a:t>least</a:t>
            </a:r>
            <a:r>
              <a:rPr lang="nl-NL" dirty="0" smtClean="0"/>
              <a:t> </a:t>
            </a:r>
            <a:r>
              <a:rPr lang="nl-NL" dirty="0" err="1" smtClean="0"/>
              <a:t>simpler</a:t>
            </a:r>
            <a:r>
              <a:rPr lang="nl-NL" dirty="0" smtClean="0"/>
              <a:t> code)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37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418926"/>
            <a:ext cx="15840110" cy="36868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26884" y="2418928"/>
            <a:ext cx="16502693" cy="3480317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invoke from browser or using curl:  curl http://127.0.0.1:3000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express = require('express');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express().use(function (</a:t>
            </a:r>
            <a:r>
              <a:rPr lang="en-US" sz="2700" dirty="0" err="1">
                <a:latin typeface="Lucida Console" panose="020B0609040504020204" pitchFamily="49" charset="0"/>
              </a:rPr>
              <a:t>req</a:t>
            </a:r>
            <a:r>
              <a:rPr lang="en-US" sz="2700" dirty="0">
                <a:latin typeface="Lucida Console" panose="020B0609040504020204" pitchFamily="49" charset="0"/>
              </a:rPr>
              <a:t>, res, next)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            </a:t>
            </a:r>
            <a:r>
              <a:rPr lang="en-US" sz="2700" dirty="0" err="1">
                <a:latin typeface="Lucida Console" panose="020B0609040504020204" pitchFamily="49" charset="0"/>
              </a:rPr>
              <a:t>res.end</a:t>
            </a:r>
            <a:r>
              <a:rPr lang="en-US" sz="2700" dirty="0">
                <a:latin typeface="Lucida Console" panose="020B0609040504020204" pitchFamily="49" charset="0"/>
              </a:rPr>
              <a:t>('Hello World!');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       }).listen(3000);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console.log('server running on port 3000');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680446" y="6105736"/>
            <a:ext cx="2184843" cy="21771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b="1" dirty="0"/>
              <a:t>Web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6029" y="7743539"/>
            <a:ext cx="3825555" cy="143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949392" y="6749982"/>
            <a:ext cx="2544038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http(s)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>
            <a:stCxn id="1032" idx="3"/>
          </p:cNvCxnSpPr>
          <p:nvPr/>
        </p:nvCxnSpPr>
        <p:spPr>
          <a:xfrm flipV="1">
            <a:off x="6075632" y="7207574"/>
            <a:ext cx="8604815" cy="139555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87" y="6571914"/>
            <a:ext cx="9321286" cy="659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4" y="7779406"/>
            <a:ext cx="5462107" cy="1647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Elbow Connector 16"/>
          <p:cNvCxnSpPr>
            <a:stCxn id="1031" idx="3"/>
          </p:cNvCxnSpPr>
          <p:nvPr/>
        </p:nvCxnSpPr>
        <p:spPr>
          <a:xfrm>
            <a:off x="9896474" y="6901698"/>
            <a:ext cx="4783973" cy="292615"/>
          </a:xfrm>
          <a:prstGeom prst="bentConnector3">
            <a:avLst>
              <a:gd name="adj1" fmla="val 96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2923" y="8666021"/>
            <a:ext cx="4332073" cy="98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50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Static</a:t>
            </a:r>
            <a:r>
              <a:rPr lang="nl-NL" dirty="0" smtClean="0"/>
              <a:t> File </a:t>
            </a:r>
            <a:r>
              <a:rPr lang="nl-NL" dirty="0" err="1" smtClean="0"/>
              <a:t>Serving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38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418929"/>
            <a:ext cx="15840110" cy="3600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11644" y="2418927"/>
            <a:ext cx="16502693" cy="3418761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5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static file server for all resources in public and below</a:t>
            </a:r>
          </a:p>
          <a:p>
            <a:r>
              <a:rPr lang="en-US" sz="25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will server public/index.html when invoked at http://127.0.0.1:3000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express = require('express'); //</a:t>
            </a:r>
            <a:r>
              <a:rPr lang="en-US" sz="2700" dirty="0" err="1">
                <a:latin typeface="Lucida Console" panose="020B0609040504020204" pitchFamily="49" charset="0"/>
              </a:rPr>
              <a:t>npm</a:t>
            </a:r>
            <a:r>
              <a:rPr lang="en-US" sz="2700" dirty="0">
                <a:latin typeface="Lucida Console" panose="020B0609040504020204" pitchFamily="49" charset="0"/>
              </a:rPr>
              <a:t> install express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express().</a:t>
            </a:r>
            <a:r>
              <a:rPr lang="en-US" sz="2700" b="1" dirty="0">
                <a:latin typeface="Lucida Console" panose="020B0609040504020204" pitchFamily="49" charset="0"/>
              </a:rPr>
              <a:t>use(</a:t>
            </a:r>
            <a:r>
              <a:rPr lang="en-US" sz="2700" b="1" dirty="0" err="1">
                <a:latin typeface="Lucida Console" panose="020B0609040504020204" pitchFamily="49" charset="0"/>
              </a:rPr>
              <a:t>express.static</a:t>
            </a:r>
            <a:r>
              <a:rPr lang="en-US" sz="2700" b="1" dirty="0">
                <a:latin typeface="Lucida Console" panose="020B0609040504020204" pitchFamily="49" charset="0"/>
              </a:rPr>
              <a:t>(__</a:t>
            </a:r>
            <a:r>
              <a:rPr lang="en-US" sz="2700" b="1" dirty="0" err="1">
                <a:latin typeface="Lucida Console" panose="020B0609040504020204" pitchFamily="49" charset="0"/>
              </a:rPr>
              <a:t>dirname</a:t>
            </a:r>
            <a:r>
              <a:rPr lang="en-US" sz="2700" b="1" dirty="0">
                <a:latin typeface="Lucida Console" panose="020B0609040504020204" pitchFamily="49" charset="0"/>
              </a:rPr>
              <a:t> + '/public'))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.listen(3000);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console.log('server running on port 3000');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1128080" y="6617013"/>
            <a:ext cx="2457948" cy="163936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/>
              <a:t>Integration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3364" y="7845950"/>
            <a:ext cx="3825555" cy="143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397026" y="7261258"/>
            <a:ext cx="2544038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http(s)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8125233" y="7718850"/>
            <a:ext cx="3002847" cy="74103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>
            <a:off x="13312923" y="7705589"/>
            <a:ext cx="1092421" cy="5507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405344" y="6617012"/>
            <a:ext cx="2594501" cy="276588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Local</a:t>
            </a:r>
            <a:r>
              <a:rPr lang="nl-NL" dirty="0" smtClean="0"/>
              <a:t> file system</a:t>
            </a:r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14610173" y="7538716"/>
            <a:ext cx="1843461" cy="512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/>
              <a:t>index.html</a:t>
            </a:r>
            <a:endParaRPr lang="en-US" sz="2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18" y="6515383"/>
            <a:ext cx="7797001" cy="289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4610173" y="8153184"/>
            <a:ext cx="1843461" cy="512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/>
              <a:t>image.jpg</a:t>
            </a:r>
            <a:endParaRPr lang="en-US" sz="2000" dirty="0"/>
          </a:p>
        </p:txBody>
      </p:sp>
      <p:sp>
        <p:nvSpPr>
          <p:cNvPr id="16" name="Rectangle 15"/>
          <p:cNvSpPr/>
          <p:nvPr/>
        </p:nvSpPr>
        <p:spPr>
          <a:xfrm>
            <a:off x="14610173" y="8767652"/>
            <a:ext cx="2184843" cy="512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/>
              <a:t>some-pdf.pdf</a:t>
            </a:r>
            <a:endParaRPr lang="en-US" sz="2000" dirty="0"/>
          </a:p>
        </p:txBody>
      </p:sp>
      <p:pic>
        <p:nvPicPr>
          <p:cNvPr id="17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0103" y="8763806"/>
            <a:ext cx="4332073" cy="98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18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9352895" y="4846759"/>
            <a:ext cx="4369686" cy="166862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Oracle JET on Node.js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Oracle JET is a </a:t>
            </a:r>
            <a:r>
              <a:rPr lang="nl-NL" dirty="0" err="1" smtClean="0"/>
              <a:t>rich</a:t>
            </a:r>
            <a:r>
              <a:rPr lang="nl-NL" dirty="0" smtClean="0"/>
              <a:t> </a:t>
            </a:r>
            <a:r>
              <a:rPr lang="nl-NL" dirty="0" err="1" smtClean="0"/>
              <a:t>client</a:t>
            </a:r>
            <a:r>
              <a:rPr lang="nl-NL" dirty="0" smtClean="0"/>
              <a:t> web </a:t>
            </a:r>
            <a:r>
              <a:rPr lang="nl-NL" dirty="0" err="1" smtClean="0"/>
              <a:t>application</a:t>
            </a:r>
            <a:endParaRPr lang="nl-NL" dirty="0" smtClean="0"/>
          </a:p>
          <a:p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action is on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client</a:t>
            </a:r>
            <a:endParaRPr lang="nl-NL" dirty="0" smtClean="0"/>
          </a:p>
          <a:p>
            <a:r>
              <a:rPr lang="nl-NL" dirty="0" err="1" smtClean="0"/>
              <a:t>Role</a:t>
            </a:r>
            <a:r>
              <a:rPr lang="nl-NL" dirty="0" smtClean="0"/>
              <a:t> of Node.js: serve </a:t>
            </a:r>
            <a:r>
              <a:rPr lang="nl-NL" dirty="0" err="1" smtClean="0"/>
              <a:t>the</a:t>
            </a:r>
            <a:r>
              <a:rPr lang="nl-NL" dirty="0" smtClean="0"/>
              <a:t> JET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its</a:t>
            </a:r>
            <a:r>
              <a:rPr lang="nl-NL" dirty="0" smtClean="0"/>
              <a:t> </a:t>
            </a:r>
            <a:r>
              <a:rPr lang="nl-NL" dirty="0" err="1" smtClean="0"/>
              <a:t>required</a:t>
            </a:r>
            <a:r>
              <a:rPr lang="nl-NL" dirty="0" smtClean="0"/>
              <a:t> resources</a:t>
            </a:r>
          </a:p>
          <a:p>
            <a:pPr lvl="1"/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static</a:t>
            </a:r>
            <a:r>
              <a:rPr lang="nl-NL" dirty="0" smtClean="0"/>
              <a:t> HTML, CSS </a:t>
            </a:r>
            <a:r>
              <a:rPr lang="nl-NL" dirty="0" err="1" smtClean="0"/>
              <a:t>and</a:t>
            </a:r>
            <a:r>
              <a:rPr lang="nl-NL" dirty="0" smtClean="0"/>
              <a:t> JS files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67734" y="5177429"/>
            <a:ext cx="819314" cy="5872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dirty="0"/>
              <a:t>app.js</a:t>
            </a:r>
            <a:endParaRPr lang="en-US" dirty="0"/>
          </a:p>
        </p:txBody>
      </p:sp>
      <p:pic>
        <p:nvPicPr>
          <p:cNvPr id="7" name="Picture 6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1676" y="4939433"/>
            <a:ext cx="1317799" cy="98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0873" y="5171910"/>
            <a:ext cx="1601801" cy="115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V="1">
            <a:off x="8481721" y="5794352"/>
            <a:ext cx="1086012" cy="1642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8" descr="log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8" t="45473" r="59310" b="37632"/>
          <a:stretch/>
        </p:blipFill>
        <p:spPr bwMode="auto">
          <a:xfrm>
            <a:off x="12798600" y="5919730"/>
            <a:ext cx="787429" cy="65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5" y="5764642"/>
            <a:ext cx="8124029" cy="3707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709" y="6208149"/>
            <a:ext cx="3825555" cy="143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448" y="7126004"/>
            <a:ext cx="4332073" cy="98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47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Supporting</a:t>
            </a:r>
            <a:r>
              <a:rPr lang="nl-NL" dirty="0" smtClean="0"/>
              <a:t> Resources on GitHub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4602459" cy="572770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github.com/lucasjellema/nodejs-workshop-june2017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4872" y="7985760"/>
            <a:ext cx="4714382" cy="176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24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9352895" y="4846759"/>
            <a:ext cx="4369686" cy="166862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Oracle JET on Node.js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Oracle JET is a </a:t>
            </a:r>
            <a:r>
              <a:rPr lang="nl-NL" dirty="0" err="1" smtClean="0"/>
              <a:t>rich</a:t>
            </a:r>
            <a:r>
              <a:rPr lang="nl-NL" dirty="0" smtClean="0"/>
              <a:t> </a:t>
            </a:r>
            <a:r>
              <a:rPr lang="nl-NL" dirty="0" err="1" smtClean="0"/>
              <a:t>client</a:t>
            </a:r>
            <a:r>
              <a:rPr lang="nl-NL" dirty="0" smtClean="0"/>
              <a:t> web </a:t>
            </a:r>
            <a:r>
              <a:rPr lang="nl-NL" dirty="0" err="1" smtClean="0"/>
              <a:t>application</a:t>
            </a:r>
            <a:endParaRPr lang="nl-NL" dirty="0" smtClean="0"/>
          </a:p>
          <a:p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action is on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client</a:t>
            </a:r>
            <a:endParaRPr lang="nl-NL" dirty="0" smtClean="0"/>
          </a:p>
          <a:p>
            <a:r>
              <a:rPr lang="nl-NL" dirty="0" err="1" smtClean="0"/>
              <a:t>Role</a:t>
            </a:r>
            <a:r>
              <a:rPr lang="nl-NL" dirty="0" smtClean="0"/>
              <a:t> of Node.js: serve </a:t>
            </a:r>
            <a:r>
              <a:rPr lang="nl-NL" dirty="0" err="1" smtClean="0"/>
              <a:t>the</a:t>
            </a:r>
            <a:r>
              <a:rPr lang="nl-NL" dirty="0" smtClean="0"/>
              <a:t> JET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its</a:t>
            </a:r>
            <a:r>
              <a:rPr lang="nl-NL" dirty="0" smtClean="0"/>
              <a:t> </a:t>
            </a:r>
            <a:r>
              <a:rPr lang="nl-NL" dirty="0" err="1" smtClean="0"/>
              <a:t>required</a:t>
            </a:r>
            <a:r>
              <a:rPr lang="nl-NL" dirty="0" smtClean="0"/>
              <a:t> resources</a:t>
            </a:r>
          </a:p>
          <a:p>
            <a:pPr lvl="1"/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static</a:t>
            </a:r>
            <a:r>
              <a:rPr lang="nl-NL" dirty="0" smtClean="0"/>
              <a:t> HTML, CSS </a:t>
            </a:r>
            <a:r>
              <a:rPr lang="nl-NL" dirty="0" err="1" smtClean="0"/>
              <a:t>and</a:t>
            </a:r>
            <a:r>
              <a:rPr lang="nl-NL" dirty="0" smtClean="0"/>
              <a:t> JS files</a:t>
            </a:r>
          </a:p>
          <a:p>
            <a:r>
              <a:rPr lang="nl-NL" dirty="0" err="1" smtClean="0"/>
              <a:t>Additionally</a:t>
            </a:r>
            <a:r>
              <a:rPr lang="nl-NL" dirty="0" smtClean="0"/>
              <a:t>: Node.js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provide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smtClean="0"/>
              <a:t>back end </a:t>
            </a:r>
            <a:r>
              <a:rPr lang="nl-NL" dirty="0" err="1" smtClean="0"/>
              <a:t>APIs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proxy </a:t>
            </a:r>
            <a:br>
              <a:rPr lang="nl-NL" dirty="0" smtClean="0"/>
            </a:br>
            <a:r>
              <a:rPr lang="nl-NL" dirty="0" err="1" smtClean="0"/>
              <a:t>that</a:t>
            </a:r>
            <a:r>
              <a:rPr lang="nl-NL" dirty="0" smtClean="0"/>
              <a:t> JET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leverages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Rounded Rectangle 4">
            <a:hlinkClick r:id="rId3"/>
          </p:cNvPr>
          <p:cNvSpPr/>
          <p:nvPr/>
        </p:nvSpPr>
        <p:spPr>
          <a:xfrm>
            <a:off x="15038190" y="5237037"/>
            <a:ext cx="1092420" cy="101131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1500" dirty="0"/>
              <a:t>REST API</a:t>
            </a:r>
            <a:endParaRPr lang="en-US" sz="1500" dirty="0"/>
          </a:p>
        </p:txBody>
      </p:sp>
      <p:sp>
        <p:nvSpPr>
          <p:cNvPr id="6" name="Rectangle 5"/>
          <p:cNvSpPr/>
          <p:nvPr/>
        </p:nvSpPr>
        <p:spPr>
          <a:xfrm>
            <a:off x="9567734" y="5177429"/>
            <a:ext cx="819314" cy="5872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dirty="0"/>
              <a:t>app.js</a:t>
            </a:r>
            <a:endParaRPr lang="en-US" dirty="0"/>
          </a:p>
        </p:txBody>
      </p:sp>
      <p:pic>
        <p:nvPicPr>
          <p:cNvPr id="7" name="Picture 6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1676" y="4939433"/>
            <a:ext cx="1317799" cy="98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0873" y="5171910"/>
            <a:ext cx="1601801" cy="115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reeform 8"/>
          <p:cNvSpPr/>
          <p:nvPr/>
        </p:nvSpPr>
        <p:spPr>
          <a:xfrm>
            <a:off x="9823551" y="5762357"/>
            <a:ext cx="5339428" cy="1154277"/>
          </a:xfrm>
          <a:custGeom>
            <a:avLst/>
            <a:gdLst>
              <a:gd name="connsiteX0" fmla="*/ 0 w 2815628"/>
              <a:gd name="connsiteY0" fmla="*/ 0 h 811601"/>
              <a:gd name="connsiteX1" fmla="*/ 570368 w 2815628"/>
              <a:gd name="connsiteY1" fmla="*/ 742384 h 811601"/>
              <a:gd name="connsiteX2" fmla="*/ 2227152 w 2815628"/>
              <a:gd name="connsiteY2" fmla="*/ 733331 h 811601"/>
              <a:gd name="connsiteX3" fmla="*/ 2815628 w 2815628"/>
              <a:gd name="connsiteY3" fmla="*/ 334978 h 811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5628" h="811601">
                <a:moveTo>
                  <a:pt x="0" y="0"/>
                </a:moveTo>
                <a:cubicBezTo>
                  <a:pt x="99588" y="310081"/>
                  <a:pt x="199176" y="620162"/>
                  <a:pt x="570368" y="742384"/>
                </a:cubicBezTo>
                <a:cubicBezTo>
                  <a:pt x="941560" y="864606"/>
                  <a:pt x="1852942" y="801232"/>
                  <a:pt x="2227152" y="733331"/>
                </a:cubicBezTo>
                <a:cubicBezTo>
                  <a:pt x="2601362" y="665430"/>
                  <a:pt x="2708495" y="500204"/>
                  <a:pt x="2815628" y="334978"/>
                </a:cubicBezTo>
              </a:path>
            </a:pathLst>
          </a:custGeom>
          <a:noFill/>
          <a:ln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5237675" y="7207127"/>
            <a:ext cx="3865828" cy="2098497"/>
            <a:chOff x="2847397" y="5012843"/>
            <a:chExt cx="2319910" cy="1712454"/>
          </a:xfrm>
        </p:grpSpPr>
        <p:pic>
          <p:nvPicPr>
            <p:cNvPr id="10" name="Picture 9">
              <a:hlinkClick r:id="rId6"/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7397" y="5229200"/>
              <a:ext cx="2319910" cy="149609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4671" y="5012843"/>
              <a:ext cx="1577975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2" name="Straight Arrow Connector 11"/>
          <p:cNvCxnSpPr/>
          <p:nvPr/>
        </p:nvCxnSpPr>
        <p:spPr>
          <a:xfrm flipV="1">
            <a:off x="8481721" y="5794352"/>
            <a:ext cx="1086012" cy="1642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8" descr="logo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8" t="45473" r="59310" b="37632"/>
          <a:stretch/>
        </p:blipFill>
        <p:spPr bwMode="auto">
          <a:xfrm>
            <a:off x="12798600" y="5919730"/>
            <a:ext cx="787429" cy="65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logo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8" t="45473" r="59310" b="37632"/>
          <a:stretch/>
        </p:blipFill>
        <p:spPr bwMode="auto">
          <a:xfrm>
            <a:off x="15605284" y="5785022"/>
            <a:ext cx="787429" cy="65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709" y="6353352"/>
            <a:ext cx="3825555" cy="143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448" y="7271208"/>
            <a:ext cx="4332073" cy="98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75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Handling Form </a:t>
            </a:r>
            <a:r>
              <a:rPr lang="nl-NL" dirty="0" err="1" smtClean="0"/>
              <a:t>Submit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other</a:t>
            </a:r>
            <a:r>
              <a:rPr lang="nl-NL" dirty="0" smtClean="0"/>
              <a:t> HTTP POST </a:t>
            </a:r>
            <a:r>
              <a:rPr lang="nl-NL" dirty="0" err="1" smtClean="0"/>
              <a:t>requests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41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418928"/>
            <a:ext cx="15840110" cy="53269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11644" y="2418928"/>
            <a:ext cx="16502693" cy="5326976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static file server for all resources in public and below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AND handle forms submission to path /forms/... 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express = require('express'); //</a:t>
            </a:r>
            <a:r>
              <a:rPr lang="en-US" dirty="0" err="1">
                <a:latin typeface="Lucida Console" panose="020B0609040504020204" pitchFamily="49" charset="0"/>
              </a:rPr>
              <a:t>npm</a:t>
            </a:r>
            <a:r>
              <a:rPr lang="en-US" dirty="0">
                <a:latin typeface="Lucida Console" panose="020B0609040504020204" pitchFamily="49" charset="0"/>
              </a:rPr>
              <a:t> install express</a:t>
            </a:r>
          </a:p>
          <a:p>
            <a:r>
              <a:rPr lang="en-US" b="1" dirty="0" err="1">
                <a:latin typeface="Lucida Console" panose="020B0609040504020204" pitchFamily="49" charset="0"/>
              </a:rPr>
              <a:t>var</a:t>
            </a:r>
            <a:r>
              <a:rPr lang="en-US" b="1" dirty="0">
                <a:latin typeface="Lucida Console" panose="020B0609040504020204" pitchFamily="49" charset="0"/>
              </a:rPr>
              <a:t> </a:t>
            </a:r>
            <a:r>
              <a:rPr lang="en-US" b="1" dirty="0" err="1">
                <a:latin typeface="Lucida Console" panose="020B0609040504020204" pitchFamily="49" charset="0"/>
              </a:rPr>
              <a:t>bodyParser</a:t>
            </a:r>
            <a:r>
              <a:rPr lang="en-US" b="1" dirty="0">
                <a:latin typeface="Lucida Console" panose="020B0609040504020204" pitchFamily="49" charset="0"/>
              </a:rPr>
              <a:t> = require('body-parser');</a:t>
            </a:r>
            <a:r>
              <a:rPr lang="en-US" dirty="0">
                <a:latin typeface="Lucida Console" panose="020B0609040504020204" pitchFamily="49" charset="0"/>
              </a:rPr>
              <a:t> // </a:t>
            </a:r>
            <a:r>
              <a:rPr lang="en-US" dirty="0" err="1">
                <a:latin typeface="Lucida Console" panose="020B0609040504020204" pitchFamily="49" charset="0"/>
              </a:rPr>
              <a:t>npm</a:t>
            </a:r>
            <a:r>
              <a:rPr lang="en-US" dirty="0">
                <a:latin typeface="Lucida Console" panose="020B0609040504020204" pitchFamily="49" charset="0"/>
              </a:rPr>
              <a:t> install body-parser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app = express()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.use(</a:t>
            </a:r>
            <a:r>
              <a:rPr lang="en-US" dirty="0" err="1">
                <a:latin typeface="Lucida Console" panose="020B0609040504020204" pitchFamily="49" charset="0"/>
              </a:rPr>
              <a:t>bodyParser.urlencoded</a:t>
            </a:r>
            <a:r>
              <a:rPr lang="en-US" dirty="0">
                <a:latin typeface="Lucida Console" panose="020B0609040504020204" pitchFamily="49" charset="0"/>
              </a:rPr>
              <a:t>({ extended: true}))</a:t>
            </a:r>
          </a:p>
          <a:p>
            <a:r>
              <a:rPr lang="en-US" dirty="0">
                <a:latin typeface="Lucida Console" panose="020B0609040504020204" pitchFamily="49" charset="0"/>
              </a:rPr>
              <a:t>		   </a:t>
            </a:r>
            <a:r>
              <a:rPr lang="en-US" b="1" dirty="0">
                <a:latin typeface="Lucida Console" panose="020B0609040504020204" pitchFamily="49" charset="0"/>
              </a:rPr>
              <a:t>.post('/forms/*', function (</a:t>
            </a:r>
            <a:r>
              <a:rPr lang="en-US" b="1" dirty="0" err="1">
                <a:latin typeface="Lucida Console" panose="020B0609040504020204" pitchFamily="49" charset="0"/>
              </a:rPr>
              <a:t>req</a:t>
            </a:r>
            <a:r>
              <a:rPr lang="en-US" b="1" dirty="0">
                <a:latin typeface="Lucida Console" panose="020B0609040504020204" pitchFamily="49" charset="0"/>
              </a:rPr>
              <a:t>, res) { //process 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              console.log(</a:t>
            </a:r>
            <a:r>
              <a:rPr lang="en-US" b="1" dirty="0" err="1">
                <a:latin typeface="Lucida Console" panose="020B0609040504020204" pitchFamily="49" charset="0"/>
              </a:rPr>
              <a:t>JSON.stringify</a:t>
            </a:r>
            <a:r>
              <a:rPr lang="en-US" b="1" dirty="0">
                <a:latin typeface="Lucida Console" panose="020B0609040504020204" pitchFamily="49" charset="0"/>
              </a:rPr>
              <a:t>(</a:t>
            </a:r>
            <a:r>
              <a:rPr lang="en-US" b="1" dirty="0" err="1">
                <a:latin typeface="Lucida Console" panose="020B0609040504020204" pitchFamily="49" charset="0"/>
              </a:rPr>
              <a:t>req.body</a:t>
            </a:r>
            <a:r>
              <a:rPr lang="en-US" b="1" dirty="0">
                <a:latin typeface="Lucida Console" panose="020B0609040504020204" pitchFamily="49" charset="0"/>
              </a:rPr>
              <a:t>));	    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		       </a:t>
            </a:r>
            <a:r>
              <a:rPr lang="en-US" b="1" dirty="0" err="1">
                <a:latin typeface="Lucida Console" panose="020B0609040504020204" pitchFamily="49" charset="0"/>
              </a:rPr>
              <a:t>res.end</a:t>
            </a:r>
            <a:r>
              <a:rPr lang="en-US" b="1" dirty="0">
                <a:latin typeface="Lucida Console" panose="020B0609040504020204" pitchFamily="49" charset="0"/>
              </a:rPr>
              <a:t>('Thank you '+ </a:t>
            </a:r>
            <a:r>
              <a:rPr lang="en-US" b="1" dirty="0" err="1">
                <a:latin typeface="Lucida Console" panose="020B0609040504020204" pitchFamily="49" charset="0"/>
              </a:rPr>
              <a:t>req.body.firstname</a:t>
            </a:r>
            <a:r>
              <a:rPr lang="en-US" b="1" dirty="0">
                <a:latin typeface="Lucida Console" panose="020B0609040504020204" pitchFamily="49" charset="0"/>
              </a:rPr>
              <a:t/>
            </a:r>
            <a:br>
              <a:rPr lang="en-US" b="1" dirty="0">
                <a:latin typeface="Lucida Console" panose="020B0609040504020204" pitchFamily="49" charset="0"/>
              </a:rPr>
            </a:br>
            <a:r>
              <a:rPr lang="en-US" b="1" dirty="0">
                <a:latin typeface="Lucida Console" panose="020B0609040504020204" pitchFamily="49" charset="0"/>
              </a:rPr>
              <a:t>                      +' '+</a:t>
            </a:r>
            <a:r>
              <a:rPr lang="en-US" b="1" dirty="0" err="1">
                <a:latin typeface="Lucida Console" panose="020B0609040504020204" pitchFamily="49" charset="0"/>
              </a:rPr>
              <a:t>req.body.lastname</a:t>
            </a:r>
            <a:r>
              <a:rPr lang="en-US" b="1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		    })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.use(</a:t>
            </a:r>
            <a:r>
              <a:rPr lang="en-US" dirty="0" err="1">
                <a:latin typeface="Lucida Console" panose="020B0609040504020204" pitchFamily="49" charset="0"/>
              </a:rPr>
              <a:t>express.static</a:t>
            </a:r>
            <a:r>
              <a:rPr lang="en-US" dirty="0">
                <a:latin typeface="Lucida Console" panose="020B0609040504020204" pitchFamily="49" charset="0"/>
              </a:rPr>
              <a:t>(__</a:t>
            </a:r>
            <a:r>
              <a:rPr lang="en-US" dirty="0" err="1">
                <a:latin typeface="Lucida Console" panose="020B0609040504020204" pitchFamily="49" charset="0"/>
              </a:rPr>
              <a:t>dirname</a:t>
            </a:r>
            <a:r>
              <a:rPr lang="en-US" dirty="0">
                <a:latin typeface="Lucida Console" panose="020B0609040504020204" pitchFamily="49" charset="0"/>
              </a:rPr>
              <a:t> + '/public'))</a:t>
            </a:r>
          </a:p>
          <a:p>
            <a:r>
              <a:rPr lang="en-US" dirty="0">
                <a:latin typeface="Lucida Console" panose="020B0609040504020204" pitchFamily="49" charset="0"/>
              </a:rPr>
              <a:t>		   .listen(3000);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1264632" y="7097230"/>
            <a:ext cx="2457948" cy="1363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/>
              <a:t>Integration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1186" y="7949142"/>
            <a:ext cx="3144286" cy="117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585664" y="7364452"/>
            <a:ext cx="2505566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POST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8585664" y="7901138"/>
            <a:ext cx="2542416" cy="427816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>
            <a:off x="13449475" y="7808782"/>
            <a:ext cx="1092421" cy="5507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541897" y="7232262"/>
            <a:ext cx="1911737" cy="188089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Local</a:t>
            </a:r>
            <a:r>
              <a:rPr lang="nl-NL" dirty="0" smtClean="0"/>
              <a:t> file system</a:t>
            </a:r>
          </a:p>
          <a:p>
            <a:pPr algn="ctr"/>
            <a:endParaRPr lang="nl-NL" dirty="0" smtClean="0"/>
          </a:p>
        </p:txBody>
      </p:sp>
      <p:pic>
        <p:nvPicPr>
          <p:cNvPr id="17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8127" y="8786973"/>
            <a:ext cx="3560602" cy="8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66" y="7597106"/>
            <a:ext cx="4162238" cy="1597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919" y="7823411"/>
            <a:ext cx="5724794" cy="1866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45" y="8870844"/>
            <a:ext cx="3644689" cy="799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Elbow Connector 18"/>
          <p:cNvCxnSpPr/>
          <p:nvPr/>
        </p:nvCxnSpPr>
        <p:spPr>
          <a:xfrm rot="5400000">
            <a:off x="10546010" y="8148375"/>
            <a:ext cx="712253" cy="72499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02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Handling REST GET </a:t>
            </a:r>
            <a:r>
              <a:rPr lang="nl-NL" dirty="0" err="1" smtClean="0"/>
              <a:t>requests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42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1672167"/>
            <a:ext cx="16386321" cy="7608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5" y="1550247"/>
            <a:ext cx="15815196" cy="8389353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express = require('express'), fs = require('fs');</a:t>
            </a:r>
          </a:p>
          <a:p>
            <a:endParaRPr lang="en-US" sz="2500" dirty="0">
              <a:latin typeface="Lucida Console" panose="020B0609040504020204" pitchFamily="49" charset="0"/>
            </a:endParaRPr>
          </a:p>
          <a:p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departments= </a:t>
            </a:r>
            <a:r>
              <a:rPr lang="en-US" sz="2500" dirty="0" err="1">
                <a:latin typeface="Lucida Console" panose="020B0609040504020204" pitchFamily="49" charset="0"/>
              </a:rPr>
              <a:t>JSON.parse</a:t>
            </a:r>
            <a:r>
              <a:rPr lang="en-US" sz="2500" dirty="0">
                <a:latin typeface="Lucida Console" panose="020B0609040504020204" pitchFamily="49" charset="0"/>
              </a:rPr>
              <a:t>(</a:t>
            </a:r>
            <a:r>
              <a:rPr lang="en-US" sz="2500" dirty="0" err="1">
                <a:latin typeface="Lucida Console" panose="020B0609040504020204" pitchFamily="49" charset="0"/>
              </a:rPr>
              <a:t>fs.readFileSync</a:t>
            </a:r>
            <a:r>
              <a:rPr lang="en-US" sz="2500" dirty="0">
                <a:latin typeface="Lucida Console" panose="020B0609040504020204" pitchFamily="49" charset="0"/>
              </a:rPr>
              <a:t>('</a:t>
            </a:r>
            <a:r>
              <a:rPr lang="en-US" sz="2500" dirty="0" err="1">
                <a:latin typeface="Lucida Console" panose="020B0609040504020204" pitchFamily="49" charset="0"/>
              </a:rPr>
              <a:t>departments.json</a:t>
            </a:r>
            <a:r>
              <a:rPr lang="en-US" sz="2500" dirty="0">
                <a:latin typeface="Lucida Console" panose="020B0609040504020204" pitchFamily="49" charset="0"/>
              </a:rPr>
              <a:t>', 'utf8'));</a:t>
            </a:r>
          </a:p>
          <a:p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app = express()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	   .</a:t>
            </a:r>
            <a:r>
              <a:rPr lang="en-US" sz="2500" b="1" dirty="0">
                <a:latin typeface="Lucida Console" panose="020B0609040504020204" pitchFamily="49" charset="0"/>
              </a:rPr>
              <a:t>get('/departments/:</a:t>
            </a:r>
            <a:r>
              <a:rPr lang="en-US" sz="2500" b="1" dirty="0" err="1">
                <a:latin typeface="Lucida Console" panose="020B0609040504020204" pitchFamily="49" charset="0"/>
              </a:rPr>
              <a:t>departmentId</a:t>
            </a:r>
            <a:r>
              <a:rPr lang="en-US" sz="2500" b="1" dirty="0">
                <a:latin typeface="Lucida Console" panose="020B0609040504020204" pitchFamily="49" charset="0"/>
              </a:rPr>
              <a:t>'</a:t>
            </a:r>
            <a:r>
              <a:rPr lang="en-US" sz="2500" dirty="0">
                <a:latin typeface="Lucida Console" panose="020B0609040504020204" pitchFamily="49" charset="0"/>
              </a:rPr>
              <a:t>, function (</a:t>
            </a:r>
            <a:r>
              <a:rPr lang="en-US" sz="2500" dirty="0" err="1">
                <a:latin typeface="Lucida Console" panose="020B0609040504020204" pitchFamily="49" charset="0"/>
              </a:rPr>
              <a:t>req</a:t>
            </a:r>
            <a:r>
              <a:rPr lang="en-US" sz="2500" dirty="0">
                <a:latin typeface="Lucida Console" panose="020B0609040504020204" pitchFamily="49" charset="0"/>
              </a:rPr>
              <a:t>, res) { 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</a:t>
            </a:r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department = </a:t>
            </a:r>
            <a:r>
              <a:rPr lang="en-US" sz="2500" dirty="0" err="1">
                <a:latin typeface="Lucida Console" panose="020B0609040504020204" pitchFamily="49" charset="0"/>
              </a:rPr>
              <a:t>getDepartment</a:t>
            </a:r>
            <a:r>
              <a:rPr lang="en-US" sz="2500" dirty="0">
                <a:latin typeface="Lucida Console" panose="020B0609040504020204" pitchFamily="49" charset="0"/>
              </a:rPr>
              <a:t>(</a:t>
            </a:r>
            <a:r>
              <a:rPr lang="en-US" sz="2500" dirty="0" err="1">
                <a:latin typeface="Lucida Console" panose="020B0609040504020204" pitchFamily="49" charset="0"/>
              </a:rPr>
              <a:t>req.params</a:t>
            </a:r>
            <a:r>
              <a:rPr lang="en-US" sz="2500" dirty="0">
                <a:latin typeface="Lucida Console" panose="020B0609040504020204" pitchFamily="49" charset="0"/>
              </a:rPr>
              <a:t>['</a:t>
            </a:r>
            <a:r>
              <a:rPr lang="en-US" sz="2500" dirty="0" err="1">
                <a:latin typeface="Lucida Console" panose="020B0609040504020204" pitchFamily="49" charset="0"/>
              </a:rPr>
              <a:t>departmentId</a:t>
            </a:r>
            <a:r>
              <a:rPr lang="en-US" sz="2500" dirty="0">
                <a:latin typeface="Lucida Console" panose="020B0609040504020204" pitchFamily="49" charset="0"/>
              </a:rPr>
              <a:t>']);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console.log(</a:t>
            </a:r>
            <a:r>
              <a:rPr lang="en-US" sz="2500" dirty="0" err="1">
                <a:latin typeface="Lucida Console" panose="020B0609040504020204" pitchFamily="49" charset="0"/>
              </a:rPr>
              <a:t>JSON.stringify</a:t>
            </a:r>
            <a:r>
              <a:rPr lang="en-US" sz="2500" dirty="0">
                <a:latin typeface="Lucida Console" panose="020B0609040504020204" pitchFamily="49" charset="0"/>
              </a:rPr>
              <a:t>(department));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</a:t>
            </a:r>
            <a:r>
              <a:rPr lang="en-US" sz="2500" dirty="0" err="1">
                <a:latin typeface="Lucida Console" panose="020B0609040504020204" pitchFamily="49" charset="0"/>
              </a:rPr>
              <a:t>res.send</a:t>
            </a:r>
            <a:r>
              <a:rPr lang="en-US" sz="2500" dirty="0">
                <a:latin typeface="Lucida Console" panose="020B0609040504020204" pitchFamily="49" charset="0"/>
              </a:rPr>
              <a:t>( department); 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	    })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	   .</a:t>
            </a:r>
            <a:r>
              <a:rPr lang="en-US" sz="2500" b="1" dirty="0">
                <a:latin typeface="Lucida Console" panose="020B0609040504020204" pitchFamily="49" charset="0"/>
              </a:rPr>
              <a:t>get('/departments'</a:t>
            </a:r>
            <a:r>
              <a:rPr lang="en-US" sz="2500" dirty="0">
                <a:latin typeface="Lucida Console" panose="020B0609040504020204" pitchFamily="49" charset="0"/>
              </a:rPr>
              <a:t>, function (</a:t>
            </a:r>
            <a:r>
              <a:rPr lang="en-US" sz="2500" dirty="0" err="1">
                <a:latin typeface="Lucida Console" panose="020B0609040504020204" pitchFamily="49" charset="0"/>
              </a:rPr>
              <a:t>req</a:t>
            </a:r>
            <a:r>
              <a:rPr lang="en-US" sz="2500" dirty="0">
                <a:latin typeface="Lucida Console" panose="020B0609040504020204" pitchFamily="49" charset="0"/>
              </a:rPr>
              <a:t>, res) { 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		   </a:t>
            </a:r>
            <a:r>
              <a:rPr lang="en-US" sz="2500" dirty="0" err="1">
                <a:latin typeface="Lucida Console" panose="020B0609040504020204" pitchFamily="49" charset="0"/>
              </a:rPr>
              <a:t>res.send</a:t>
            </a:r>
            <a:r>
              <a:rPr lang="en-US" sz="2500" dirty="0">
                <a:latin typeface="Lucida Console" panose="020B0609040504020204" pitchFamily="49" charset="0"/>
              </a:rPr>
              <a:t>( departments); 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	    })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    .use(</a:t>
            </a:r>
            <a:r>
              <a:rPr lang="en-US" sz="2500" dirty="0" err="1">
                <a:latin typeface="Lucida Console" panose="020B0609040504020204" pitchFamily="49" charset="0"/>
              </a:rPr>
              <a:t>express.static</a:t>
            </a:r>
            <a:r>
              <a:rPr lang="en-US" sz="2500" dirty="0">
                <a:latin typeface="Lucida Console" panose="020B0609040504020204" pitchFamily="49" charset="0"/>
              </a:rPr>
              <a:t>(__</a:t>
            </a:r>
            <a:r>
              <a:rPr lang="en-US" sz="2500" dirty="0" err="1">
                <a:latin typeface="Lucida Console" panose="020B0609040504020204" pitchFamily="49" charset="0"/>
              </a:rPr>
              <a:t>dirname</a:t>
            </a:r>
            <a:r>
              <a:rPr lang="en-US" sz="2500" dirty="0">
                <a:latin typeface="Lucida Console" panose="020B0609040504020204" pitchFamily="49" charset="0"/>
              </a:rPr>
              <a:t> + '/public'))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	   .listen(3000);</a:t>
            </a:r>
            <a:br>
              <a:rPr lang="en-US" sz="2500" dirty="0">
                <a:latin typeface="Lucida Console" panose="020B0609040504020204" pitchFamily="49" charset="0"/>
              </a:rPr>
            </a:br>
            <a:endParaRPr lang="en-US" sz="2500" dirty="0">
              <a:latin typeface="Lucida Console" panose="020B0609040504020204" pitchFamily="49" charset="0"/>
            </a:endParaRPr>
          </a:p>
          <a:p>
            <a:r>
              <a:rPr lang="en-US" sz="1900" dirty="0">
                <a:latin typeface="Lucida Console" panose="020B0609040504020204" pitchFamily="49" charset="0"/>
              </a:rPr>
              <a:t>function </a:t>
            </a:r>
            <a:r>
              <a:rPr lang="en-US" sz="1900" dirty="0" err="1">
                <a:latin typeface="Lucida Console" panose="020B0609040504020204" pitchFamily="49" charset="0"/>
              </a:rPr>
              <a:t>getDepartment</a:t>
            </a:r>
            <a:r>
              <a:rPr lang="en-US" sz="1900" dirty="0">
                <a:latin typeface="Lucida Console" panose="020B0609040504020204" pitchFamily="49" charset="0"/>
              </a:rPr>
              <a:t>(</a:t>
            </a:r>
            <a:r>
              <a:rPr lang="en-US" sz="1900" dirty="0" err="1">
                <a:latin typeface="Lucida Console" panose="020B0609040504020204" pitchFamily="49" charset="0"/>
              </a:rPr>
              <a:t>depIdentifier</a:t>
            </a:r>
            <a:r>
              <a:rPr lang="en-US" sz="19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1900" dirty="0">
                <a:latin typeface="Lucida Console" panose="020B0609040504020204" pitchFamily="49" charset="0"/>
              </a:rPr>
              <a:t>  for (</a:t>
            </a:r>
            <a:r>
              <a:rPr lang="en-US" sz="1900" dirty="0" err="1">
                <a:latin typeface="Lucida Console" panose="020B0609040504020204" pitchFamily="49" charset="0"/>
              </a:rPr>
              <a:t>var</a:t>
            </a:r>
            <a:r>
              <a:rPr lang="en-US" sz="1900" dirty="0">
                <a:latin typeface="Lucida Console" panose="020B0609040504020204" pitchFamily="49" charset="0"/>
              </a:rPr>
              <a:t> </a:t>
            </a:r>
            <a:r>
              <a:rPr lang="en-US" sz="1900" dirty="0" err="1">
                <a:latin typeface="Lucida Console" panose="020B0609040504020204" pitchFamily="49" charset="0"/>
              </a:rPr>
              <a:t>i</a:t>
            </a:r>
            <a:r>
              <a:rPr lang="en-US" sz="1900" dirty="0">
                <a:latin typeface="Lucida Console" panose="020B0609040504020204" pitchFamily="49" charset="0"/>
              </a:rPr>
              <a:t>=0; </a:t>
            </a:r>
            <a:r>
              <a:rPr lang="en-US" sz="1900" dirty="0" err="1">
                <a:latin typeface="Lucida Console" panose="020B0609040504020204" pitchFamily="49" charset="0"/>
              </a:rPr>
              <a:t>i</a:t>
            </a:r>
            <a:r>
              <a:rPr lang="en-US" sz="1900" dirty="0">
                <a:latin typeface="Lucida Console" panose="020B0609040504020204" pitchFamily="49" charset="0"/>
              </a:rPr>
              <a:t>&lt; </a:t>
            </a:r>
            <a:r>
              <a:rPr lang="en-US" sz="1900" dirty="0" err="1">
                <a:latin typeface="Lucida Console" panose="020B0609040504020204" pitchFamily="49" charset="0"/>
              </a:rPr>
              <a:t>departments.length</a:t>
            </a:r>
            <a:r>
              <a:rPr lang="en-US" sz="1900" dirty="0">
                <a:latin typeface="Lucida Console" panose="020B0609040504020204" pitchFamily="49" charset="0"/>
              </a:rPr>
              <a:t>; </a:t>
            </a:r>
            <a:r>
              <a:rPr lang="en-US" sz="1900" dirty="0" err="1">
                <a:latin typeface="Lucida Console" panose="020B0609040504020204" pitchFamily="49" charset="0"/>
              </a:rPr>
              <a:t>i</a:t>
            </a:r>
            <a:r>
              <a:rPr lang="en-US" sz="1900" dirty="0">
                <a:latin typeface="Lucida Console" panose="020B0609040504020204" pitchFamily="49" charset="0"/>
              </a:rPr>
              <a:t>++) {</a:t>
            </a:r>
          </a:p>
          <a:p>
            <a:r>
              <a:rPr lang="en-US" sz="1900" dirty="0">
                <a:latin typeface="Lucida Console" panose="020B0609040504020204" pitchFamily="49" charset="0"/>
              </a:rPr>
              <a:t>    if (departments[</a:t>
            </a:r>
            <a:r>
              <a:rPr lang="en-US" sz="1900" dirty="0" err="1">
                <a:latin typeface="Lucida Console" panose="020B0609040504020204" pitchFamily="49" charset="0"/>
              </a:rPr>
              <a:t>i</a:t>
            </a:r>
            <a:r>
              <a:rPr lang="en-US" sz="1900" dirty="0">
                <a:latin typeface="Lucida Console" panose="020B0609040504020204" pitchFamily="49" charset="0"/>
              </a:rPr>
              <a:t>].DEPARTMENT_ID == </a:t>
            </a:r>
            <a:r>
              <a:rPr lang="en-US" sz="1900" dirty="0" err="1">
                <a:latin typeface="Lucida Console" panose="020B0609040504020204" pitchFamily="49" charset="0"/>
              </a:rPr>
              <a:t>deptIdentifier</a:t>
            </a:r>
            <a:r>
              <a:rPr lang="en-US" sz="19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1900" dirty="0">
                <a:latin typeface="Lucida Console" panose="020B0609040504020204" pitchFamily="49" charset="0"/>
              </a:rPr>
              <a:t>	  return departments[</a:t>
            </a:r>
            <a:r>
              <a:rPr lang="en-US" sz="1900" dirty="0" err="1">
                <a:latin typeface="Lucida Console" panose="020B0609040504020204" pitchFamily="49" charset="0"/>
              </a:rPr>
              <a:t>i</a:t>
            </a:r>
            <a:r>
              <a:rPr lang="en-US" sz="1900" dirty="0">
                <a:latin typeface="Lucida Console" panose="020B0609040504020204" pitchFamily="49" charset="0"/>
              </a:rPr>
              <a:t>];</a:t>
            </a:r>
          </a:p>
          <a:p>
            <a:r>
              <a:rPr lang="en-US" sz="1900" dirty="0">
                <a:latin typeface="Lucida Console" panose="020B0609040504020204" pitchFamily="49" charset="0"/>
              </a:rPr>
              <a:t>    }//if	  </a:t>
            </a:r>
          </a:p>
          <a:p>
            <a:r>
              <a:rPr lang="en-US" sz="1900" dirty="0">
                <a:latin typeface="Lucida Console" panose="020B0609040504020204" pitchFamily="49" charset="0"/>
              </a:rPr>
              <a:t>  }//for</a:t>
            </a:r>
          </a:p>
          <a:p>
            <a:r>
              <a:rPr lang="en-US" sz="1900" dirty="0">
                <a:latin typeface="Lucida Console" panose="020B0609040504020204" pitchFamily="49" charset="0"/>
              </a:rPr>
              <a:t>}// </a:t>
            </a:r>
            <a:r>
              <a:rPr lang="en-US" sz="1900" dirty="0" err="1">
                <a:latin typeface="Lucida Console" panose="020B0609040504020204" pitchFamily="49" charset="0"/>
              </a:rPr>
              <a:t>getDepartment</a:t>
            </a:r>
            <a:endParaRPr lang="en-US" sz="2500" dirty="0">
              <a:latin typeface="Lucida Console" panose="020B0609040504020204" pitchFamily="49" charset="0"/>
            </a:endParaRPr>
          </a:p>
          <a:p>
            <a:endParaRPr lang="en-US" sz="2700" dirty="0">
              <a:latin typeface="Lucida Console" panose="020B060904050402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264632" y="7097230"/>
            <a:ext cx="2457948" cy="1363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/>
              <a:t>Integration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1186" y="7949142"/>
            <a:ext cx="3144286" cy="117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307556" y="8549896"/>
            <a:ext cx="2274733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GET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6348736" y="8135794"/>
            <a:ext cx="4915896" cy="458374"/>
          </a:xfrm>
          <a:prstGeom prst="bentConnector3">
            <a:avLst>
              <a:gd name="adj1" fmla="val 63951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>
            <a:off x="13449475" y="7808782"/>
            <a:ext cx="1092421" cy="5507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541897" y="7232262"/>
            <a:ext cx="2457948" cy="22530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/>
              <a:t>Local</a:t>
            </a:r>
            <a:r>
              <a:rPr lang="nl-NL" dirty="0"/>
              <a:t> file system</a:t>
            </a:r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</p:txBody>
      </p:sp>
      <p:pic>
        <p:nvPicPr>
          <p:cNvPr id="17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8127" y="8786973"/>
            <a:ext cx="3560602" cy="8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4610173" y="8767652"/>
            <a:ext cx="2184843" cy="512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err="1"/>
              <a:t>departments</a:t>
            </a:r>
            <a:r>
              <a:rPr lang="nl-NL" sz="2000" dirty="0"/>
              <a:t/>
            </a:r>
            <a:br>
              <a:rPr lang="nl-NL" sz="2000" dirty="0"/>
            </a:br>
            <a:r>
              <a:rPr lang="nl-NL" sz="2000" dirty="0"/>
              <a:t>.</a:t>
            </a:r>
            <a:r>
              <a:rPr lang="nl-NL" sz="2000" dirty="0" err="1"/>
              <a:t>json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6218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572869" cy="1346288"/>
          </a:xfrm>
        </p:spPr>
        <p:txBody>
          <a:bodyPr/>
          <a:lstStyle/>
          <a:p>
            <a:r>
              <a:rPr lang="nl-NL" dirty="0" smtClean="0"/>
              <a:t>Handling REST GET &amp; Form POST </a:t>
            </a:r>
            <a:r>
              <a:rPr lang="nl-NL" dirty="0" err="1" smtClean="0"/>
              <a:t>requests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43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1870286"/>
            <a:ext cx="16386321" cy="6020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5" y="1870288"/>
            <a:ext cx="16043796" cy="6342639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express = require('express'),</a:t>
            </a:r>
            <a:r>
              <a:rPr lang="en-US" sz="2500" dirty="0" err="1">
                <a:latin typeface="Lucida Console" panose="020B0609040504020204" pitchFamily="49" charset="0"/>
              </a:rPr>
              <a:t>bodyParser</a:t>
            </a:r>
            <a:r>
              <a:rPr lang="en-US" sz="2500" dirty="0">
                <a:latin typeface="Lucida Console" panose="020B0609040504020204" pitchFamily="49" charset="0"/>
              </a:rPr>
              <a:t> = require('body-parser') </a:t>
            </a:r>
            <a:br>
              <a:rPr lang="en-US" sz="2500" dirty="0">
                <a:latin typeface="Lucida Console" panose="020B0609040504020204" pitchFamily="49" charset="0"/>
              </a:rPr>
            </a:br>
            <a:r>
              <a:rPr lang="en-US" sz="2500" dirty="0">
                <a:latin typeface="Lucida Console" panose="020B0609040504020204" pitchFamily="49" charset="0"/>
              </a:rPr>
              <a:t>,   fs = require('fs');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/>
            </a:r>
            <a:br>
              <a:rPr lang="en-US" sz="2500" dirty="0">
                <a:latin typeface="Lucida Console" panose="020B0609040504020204" pitchFamily="49" charset="0"/>
              </a:rPr>
            </a:br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app = express()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	 </a:t>
            </a:r>
            <a:r>
              <a:rPr lang="en-US" sz="2500" b="1" dirty="0">
                <a:latin typeface="Lucida Console" panose="020B0609040504020204" pitchFamily="49" charset="0"/>
              </a:rPr>
              <a:t>.use(</a:t>
            </a:r>
            <a:r>
              <a:rPr lang="en-US" sz="2500" b="1" dirty="0" err="1">
                <a:latin typeface="Lucida Console" panose="020B0609040504020204" pitchFamily="49" charset="0"/>
              </a:rPr>
              <a:t>bodyParser.urlencoded</a:t>
            </a:r>
            <a:r>
              <a:rPr lang="en-US" sz="2500" b="1" dirty="0">
                <a:latin typeface="Lucida Console" panose="020B0609040504020204" pitchFamily="49" charset="0"/>
              </a:rPr>
              <a:t>({  extended: true}))</a:t>
            </a:r>
          </a:p>
          <a:p>
            <a:r>
              <a:rPr lang="en-US" sz="2500" b="1" dirty="0">
                <a:latin typeface="Lucida Console" panose="020B0609040504020204" pitchFamily="49" charset="0"/>
              </a:rPr>
              <a:t>		 .post('/forms/department', function (</a:t>
            </a:r>
            <a:r>
              <a:rPr lang="en-US" sz="2500" b="1" dirty="0" err="1">
                <a:latin typeface="Lucida Console" panose="020B0609040504020204" pitchFamily="49" charset="0"/>
              </a:rPr>
              <a:t>req</a:t>
            </a:r>
            <a:r>
              <a:rPr lang="en-US" sz="2500" b="1" dirty="0">
                <a:latin typeface="Lucida Console" panose="020B0609040504020204" pitchFamily="49" charset="0"/>
              </a:rPr>
              <a:t>, res) { //process </a:t>
            </a:r>
          </a:p>
          <a:p>
            <a:r>
              <a:rPr lang="en-US" sz="2500" b="1" dirty="0">
                <a:latin typeface="Lucida Console" panose="020B0609040504020204" pitchFamily="49" charset="0"/>
              </a:rPr>
              <a:t>               console.log(</a:t>
            </a:r>
            <a:r>
              <a:rPr lang="en-US" sz="2500" b="1" dirty="0" err="1">
                <a:latin typeface="Lucida Console" panose="020B0609040504020204" pitchFamily="49" charset="0"/>
              </a:rPr>
              <a:t>JSON.stringify</a:t>
            </a:r>
            <a:r>
              <a:rPr lang="en-US" sz="2500" b="1" dirty="0">
                <a:latin typeface="Lucida Console" panose="020B0609040504020204" pitchFamily="49" charset="0"/>
              </a:rPr>
              <a:t>(</a:t>
            </a:r>
            <a:r>
              <a:rPr lang="en-US" sz="2500" b="1" dirty="0" err="1">
                <a:latin typeface="Lucida Console" panose="020B0609040504020204" pitchFamily="49" charset="0"/>
              </a:rPr>
              <a:t>req.body</a:t>
            </a:r>
            <a:r>
              <a:rPr lang="en-US" sz="2500" b="1" dirty="0">
                <a:latin typeface="Lucida Console" panose="020B0609040504020204" pitchFamily="49" charset="0"/>
              </a:rPr>
              <a:t>));	 </a:t>
            </a:r>
          </a:p>
          <a:p>
            <a:r>
              <a:rPr lang="en-US" sz="2500" b="1" dirty="0">
                <a:latin typeface="Lucida Console" panose="020B0609040504020204" pitchFamily="49" charset="0"/>
              </a:rPr>
              <a:t>               </a:t>
            </a:r>
            <a:r>
              <a:rPr lang="en-US" sz="2500" b="1" dirty="0" err="1">
                <a:latin typeface="Lucida Console" panose="020B0609040504020204" pitchFamily="49" charset="0"/>
              </a:rPr>
              <a:t>departments.push</a:t>
            </a:r>
            <a:r>
              <a:rPr lang="en-US" sz="2500" b="1" dirty="0">
                <a:latin typeface="Lucida Console" panose="020B0609040504020204" pitchFamily="49" charset="0"/>
              </a:rPr>
              <a:t>( {"DEPARTMENT_ID":</a:t>
            </a:r>
            <a:r>
              <a:rPr lang="en-US" sz="2500" b="1" dirty="0" err="1">
                <a:latin typeface="Lucida Console" panose="020B0609040504020204" pitchFamily="49" charset="0"/>
              </a:rPr>
              <a:t>req.body.departmentId</a:t>
            </a:r>
            <a:r>
              <a:rPr lang="en-US" sz="2500" b="1" dirty="0">
                <a:latin typeface="Lucida Console" panose="020B0609040504020204" pitchFamily="49" charset="0"/>
              </a:rPr>
              <a:t/>
            </a:r>
            <a:br>
              <a:rPr lang="en-US" sz="2500" b="1" dirty="0">
                <a:latin typeface="Lucida Console" panose="020B0609040504020204" pitchFamily="49" charset="0"/>
              </a:rPr>
            </a:br>
            <a:r>
              <a:rPr lang="en-US" sz="2500" b="1" dirty="0">
                <a:latin typeface="Lucida Console" panose="020B0609040504020204" pitchFamily="49" charset="0"/>
              </a:rPr>
              <a:t>                             ,"DEPARTMENT_NAME":req.body.departmentName});			   </a:t>
            </a:r>
            <a:r>
              <a:rPr lang="en-US" sz="2500" b="1" dirty="0" err="1">
                <a:latin typeface="Lucida Console" panose="020B0609040504020204" pitchFamily="49" charset="0"/>
              </a:rPr>
              <a:t>res.end</a:t>
            </a:r>
            <a:r>
              <a:rPr lang="en-US" sz="2500" b="1" dirty="0">
                <a:latin typeface="Lucida Console" panose="020B0609040504020204" pitchFamily="49" charset="0"/>
              </a:rPr>
              <a:t>('Thank you for the new department '+ </a:t>
            </a:r>
            <a:br>
              <a:rPr lang="en-US" sz="2500" b="1" dirty="0">
                <a:latin typeface="Lucida Console" panose="020B0609040504020204" pitchFamily="49" charset="0"/>
              </a:rPr>
            </a:br>
            <a:r>
              <a:rPr lang="en-US" sz="2500" b="1" dirty="0">
                <a:latin typeface="Lucida Console" panose="020B0609040504020204" pitchFamily="49" charset="0"/>
              </a:rPr>
              <a:t>                       </a:t>
            </a:r>
            <a:r>
              <a:rPr lang="en-US" sz="2500" b="1" dirty="0" err="1">
                <a:latin typeface="Lucida Console" panose="020B0609040504020204" pitchFamily="49" charset="0"/>
              </a:rPr>
              <a:t>req.body.departmentId</a:t>
            </a:r>
            <a:r>
              <a:rPr lang="en-US" sz="2500" b="1" dirty="0">
                <a:latin typeface="Lucida Console" panose="020B0609040504020204" pitchFamily="49" charset="0"/>
              </a:rPr>
              <a:t>+" "+</a:t>
            </a:r>
            <a:r>
              <a:rPr lang="en-US" sz="2500" b="1" dirty="0" err="1">
                <a:latin typeface="Lucida Console" panose="020B0609040504020204" pitchFamily="49" charset="0"/>
              </a:rPr>
              <a:t>req.body.departmentName</a:t>
            </a:r>
            <a:r>
              <a:rPr lang="en-US" sz="2500" b="1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500" b="1" dirty="0">
                <a:latin typeface="Lucida Console" panose="020B0609040504020204" pitchFamily="49" charset="0"/>
              </a:rPr>
              <a:t>		    })</a:t>
            </a:r>
            <a:br>
              <a:rPr lang="en-US" sz="2500" b="1" dirty="0">
                <a:latin typeface="Lucida Console" panose="020B0609040504020204" pitchFamily="49" charset="0"/>
              </a:rPr>
            </a:br>
            <a:r>
              <a:rPr lang="en-US" sz="2500" dirty="0">
                <a:latin typeface="Lucida Console" panose="020B0609040504020204" pitchFamily="49" charset="0"/>
              </a:rPr>
              <a:t>         .get('/departments/:</a:t>
            </a:r>
            <a:r>
              <a:rPr lang="en-US" sz="2500" dirty="0" err="1">
                <a:latin typeface="Lucida Console" panose="020B0609040504020204" pitchFamily="49" charset="0"/>
              </a:rPr>
              <a:t>departmentId</a:t>
            </a:r>
            <a:r>
              <a:rPr lang="en-US" sz="2500" dirty="0">
                <a:latin typeface="Lucida Console" panose="020B0609040504020204" pitchFamily="49" charset="0"/>
              </a:rPr>
              <a:t>', function (</a:t>
            </a:r>
            <a:r>
              <a:rPr lang="en-US" sz="2500" dirty="0" err="1">
                <a:latin typeface="Lucida Console" panose="020B0609040504020204" pitchFamily="49" charset="0"/>
              </a:rPr>
              <a:t>req</a:t>
            </a:r>
            <a:r>
              <a:rPr lang="en-US" sz="2500" dirty="0">
                <a:latin typeface="Lucida Console" panose="020B0609040504020204" pitchFamily="49" charset="0"/>
              </a:rPr>
              <a:t>, res) { 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   …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	 .listen(3000);</a:t>
            </a:r>
            <a:br>
              <a:rPr lang="en-US" sz="2500" dirty="0">
                <a:latin typeface="Lucida Console" panose="020B0609040504020204" pitchFamily="49" charset="0"/>
              </a:rPr>
            </a:br>
            <a:endParaRPr lang="en-US" sz="2700" dirty="0">
              <a:latin typeface="Lucida Console" panose="020B060904050402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264632" y="7097230"/>
            <a:ext cx="2457948" cy="1363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/>
              <a:t>Integration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1186" y="7949142"/>
            <a:ext cx="3144286" cy="117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212183" y="8153964"/>
            <a:ext cx="2274733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GET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6348736" y="8135794"/>
            <a:ext cx="4915896" cy="45837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>
            <a:off x="13449475" y="7808782"/>
            <a:ext cx="1092421" cy="5507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541897" y="7232262"/>
            <a:ext cx="2457948" cy="22530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/>
              <a:t>Local</a:t>
            </a:r>
            <a:r>
              <a:rPr lang="nl-NL" dirty="0"/>
              <a:t> file system</a:t>
            </a:r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</p:txBody>
      </p:sp>
      <p:pic>
        <p:nvPicPr>
          <p:cNvPr id="17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8127" y="8786973"/>
            <a:ext cx="3560602" cy="8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4610173" y="8767652"/>
            <a:ext cx="2184843" cy="512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err="1"/>
              <a:t>departments</a:t>
            </a:r>
            <a:r>
              <a:rPr lang="nl-NL" sz="2000" dirty="0"/>
              <a:t/>
            </a:r>
            <a:br>
              <a:rPr lang="nl-NL" sz="2000" dirty="0"/>
            </a:br>
            <a:r>
              <a:rPr lang="nl-NL" sz="2000" dirty="0"/>
              <a:t>.</a:t>
            </a:r>
            <a:r>
              <a:rPr lang="nl-NL" sz="2000" dirty="0" err="1"/>
              <a:t>json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6212183" y="8563610"/>
            <a:ext cx="2293969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Form </a:t>
            </a:r>
            <a:r>
              <a:rPr lang="nl-NL" sz="2700" i="1" dirty="0" err="1"/>
              <a:t>Submit</a:t>
            </a:r>
            <a:endParaRPr lang="en-US" sz="2700" i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96" y="8005291"/>
            <a:ext cx="5443762" cy="1295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951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Serve </a:t>
            </a:r>
            <a:r>
              <a:rPr lang="nl-NL" dirty="0" err="1" smtClean="0"/>
              <a:t>Department</a:t>
            </a:r>
            <a:r>
              <a:rPr lang="nl-NL" dirty="0" smtClean="0"/>
              <a:t> details – </a:t>
            </a:r>
            <a:r>
              <a:rPr lang="nl-NL" dirty="0" err="1" smtClean="0"/>
              <a:t>retrieved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external</a:t>
            </a:r>
            <a:r>
              <a:rPr lang="nl-NL" dirty="0" smtClean="0"/>
              <a:t> REST API 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44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418925"/>
            <a:ext cx="16386321" cy="6963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418927"/>
            <a:ext cx="15737697" cy="7173636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express = require('express'),</a:t>
            </a:r>
            <a:r>
              <a:rPr lang="en-US" dirty="0" err="1">
                <a:latin typeface="Lucida Console" panose="020B0609040504020204" pitchFamily="49" charset="0"/>
              </a:rPr>
              <a:t>bodyParser</a:t>
            </a:r>
            <a:r>
              <a:rPr lang="en-US" dirty="0">
                <a:latin typeface="Lucida Console" panose="020B0609040504020204" pitchFamily="49" charset="0"/>
              </a:rPr>
              <a:t> = require('body-parser') 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,   fs = require('fs'), </a:t>
            </a:r>
            <a:r>
              <a:rPr lang="en-US" b="1" dirty="0">
                <a:latin typeface="Lucida Console" panose="020B0609040504020204" pitchFamily="49" charset="0"/>
              </a:rPr>
              <a:t>https = require('https')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app = express()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b="1" dirty="0">
                <a:latin typeface="Lucida Console" panose="020B0609040504020204" pitchFamily="49" charset="0"/>
              </a:rPr>
              <a:t>.get('/</a:t>
            </a:r>
            <a:r>
              <a:rPr lang="en-US" b="1" dirty="0" err="1">
                <a:latin typeface="Lucida Console" panose="020B0609040504020204" pitchFamily="49" charset="0"/>
              </a:rPr>
              <a:t>departmentdetails</a:t>
            </a:r>
            <a:r>
              <a:rPr lang="en-US" b="1" dirty="0">
                <a:latin typeface="Lucida Console" panose="020B0609040504020204" pitchFamily="49" charset="0"/>
              </a:rPr>
              <a:t>/:</a:t>
            </a:r>
            <a:r>
              <a:rPr lang="en-US" b="1" dirty="0" err="1">
                <a:latin typeface="Lucida Console" panose="020B0609040504020204" pitchFamily="49" charset="0"/>
              </a:rPr>
              <a:t>departmentId</a:t>
            </a:r>
            <a:r>
              <a:rPr lang="en-US" b="1" dirty="0">
                <a:latin typeface="Lucida Console" panose="020B0609040504020204" pitchFamily="49" charset="0"/>
              </a:rPr>
              <a:t>', function (</a:t>
            </a:r>
            <a:r>
              <a:rPr lang="en-US" b="1" dirty="0" err="1">
                <a:latin typeface="Lucida Console" panose="020B0609040504020204" pitchFamily="49" charset="0"/>
              </a:rPr>
              <a:t>req</a:t>
            </a:r>
            <a:r>
              <a:rPr lang="en-US" b="1" dirty="0">
                <a:latin typeface="Lucida Console" panose="020B0609040504020204" pitchFamily="49" charset="0"/>
              </a:rPr>
              <a:t>, res) {		</a:t>
            </a:r>
            <a:br>
              <a:rPr lang="en-US" b="1" dirty="0">
                <a:latin typeface="Lucida Console" panose="020B0609040504020204" pitchFamily="49" charset="0"/>
              </a:rPr>
            </a:br>
            <a:r>
              <a:rPr lang="en-US" b="1" dirty="0">
                <a:latin typeface="Lucida Console" panose="020B0609040504020204" pitchFamily="49" charset="0"/>
              </a:rPr>
              <a:t>	 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departmentId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err="1">
                <a:latin typeface="Lucida Console" panose="020B0609040504020204" pitchFamily="49" charset="0"/>
              </a:rPr>
              <a:t>req.params</a:t>
            </a:r>
            <a:r>
              <a:rPr lang="en-US" dirty="0">
                <a:latin typeface="Lucida Console" panose="020B0609040504020204" pitchFamily="49" charset="0"/>
              </a:rPr>
              <a:t>['</a:t>
            </a:r>
            <a:r>
              <a:rPr lang="en-US" dirty="0" err="1">
                <a:latin typeface="Lucida Console" panose="020B0609040504020204" pitchFamily="49" charset="0"/>
              </a:rPr>
              <a:t>departmentId</a:t>
            </a:r>
            <a:r>
              <a:rPr lang="en-US" dirty="0">
                <a:latin typeface="Lucida Console" panose="020B0609040504020204" pitchFamily="49" charset="0"/>
              </a:rPr>
              <a:t>'];</a:t>
            </a:r>
          </a:p>
          <a:p>
            <a:r>
              <a:rPr lang="en-US" dirty="0">
                <a:latin typeface="Lucida Console" panose="020B0609040504020204" pitchFamily="49" charset="0"/>
              </a:rPr>
              <a:t>	   </a:t>
            </a:r>
            <a:r>
              <a:rPr lang="en-US" b="1" dirty="0" err="1">
                <a:latin typeface="Lucida Console" panose="020B0609040504020204" pitchFamily="49" charset="0"/>
              </a:rPr>
              <a:t>var</a:t>
            </a:r>
            <a:r>
              <a:rPr lang="en-US" b="1" dirty="0">
                <a:latin typeface="Lucida Console" panose="020B0609040504020204" pitchFamily="49" charset="0"/>
              </a:rPr>
              <a:t> department = </a:t>
            </a:r>
            <a:r>
              <a:rPr lang="en-US" b="1" dirty="0" err="1">
                <a:latin typeface="Lucida Console" panose="020B0609040504020204" pitchFamily="49" charset="0"/>
              </a:rPr>
              <a:t>getDepartment</a:t>
            </a:r>
            <a:r>
              <a:rPr lang="en-US" b="1" dirty="0">
                <a:latin typeface="Lucida Console" panose="020B0609040504020204" pitchFamily="49" charset="0"/>
              </a:rPr>
              <a:t>(</a:t>
            </a:r>
            <a:r>
              <a:rPr lang="en-US" b="1" dirty="0" err="1">
                <a:latin typeface="Lucida Console" panose="020B0609040504020204" pitchFamily="49" charset="0"/>
              </a:rPr>
              <a:t>departmentId</a:t>
            </a:r>
            <a:r>
              <a:rPr lang="en-US" b="1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	   // get employee details for department from remote API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	   </a:t>
            </a:r>
            <a:r>
              <a:rPr lang="en-US" b="1" dirty="0" err="1">
                <a:latin typeface="Lucida Console" panose="020B0609040504020204" pitchFamily="49" charset="0"/>
              </a:rPr>
              <a:t>https.get</a:t>
            </a:r>
            <a:r>
              <a:rPr lang="en-US" b="1" dirty="0">
                <a:latin typeface="Lucida Console" panose="020B0609040504020204" pitchFamily="49" charset="0"/>
              </a:rPr>
              <a:t>({ host: 'data-api-oraclecloud.com', port: 443,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                  path: '/departments/'+</a:t>
            </a:r>
            <a:r>
              <a:rPr lang="en-US" b="1" dirty="0" err="1">
                <a:latin typeface="Lucida Console" panose="020B0609040504020204" pitchFamily="49" charset="0"/>
              </a:rPr>
              <a:t>departmentId</a:t>
            </a:r>
            <a:r>
              <a:rPr lang="en-US" b="1" dirty="0">
                <a:latin typeface="Lucida Console" panose="020B0609040504020204" pitchFamily="49" charset="0"/>
              </a:rPr>
              <a:t>, method: 'GET'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                }, function </a:t>
            </a:r>
            <a:r>
              <a:rPr lang="en-US" b="1" dirty="0" err="1">
                <a:latin typeface="Lucida Console" panose="020B0609040504020204" pitchFamily="49" charset="0"/>
              </a:rPr>
              <a:t>handleRemoteResponse</a:t>
            </a:r>
            <a:r>
              <a:rPr lang="en-US" b="1" dirty="0">
                <a:latin typeface="Lucida Console" panose="020B0609040504020204" pitchFamily="49" charset="0"/>
              </a:rPr>
              <a:t>(</a:t>
            </a:r>
            <a:r>
              <a:rPr lang="en-US" b="1" dirty="0" err="1">
                <a:latin typeface="Lucida Console" panose="020B0609040504020204" pitchFamily="49" charset="0"/>
              </a:rPr>
              <a:t>resp</a:t>
            </a:r>
            <a:r>
              <a:rPr lang="en-US" b="1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        </a:t>
            </a:r>
            <a:r>
              <a:rPr lang="en-US" b="1" dirty="0" err="1">
                <a:latin typeface="Lucida Console" panose="020B0609040504020204" pitchFamily="49" charset="0"/>
              </a:rPr>
              <a:t>var</a:t>
            </a:r>
            <a:r>
              <a:rPr lang="en-US" b="1" dirty="0">
                <a:latin typeface="Lucida Console" panose="020B0609040504020204" pitchFamily="49" charset="0"/>
              </a:rPr>
              <a:t> body="";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        </a:t>
            </a:r>
            <a:r>
              <a:rPr lang="en-US" b="1" dirty="0" err="1">
                <a:latin typeface="Lucida Console" panose="020B0609040504020204" pitchFamily="49" charset="0"/>
              </a:rPr>
              <a:t>resp.on</a:t>
            </a:r>
            <a:r>
              <a:rPr lang="en-US" b="1" dirty="0">
                <a:latin typeface="Lucida Console" panose="020B0609040504020204" pitchFamily="49" charset="0"/>
              </a:rPr>
              <a:t>("data", function(chunk) {body += chunk; });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        </a:t>
            </a:r>
            <a:r>
              <a:rPr lang="en-US" b="1" dirty="0" err="1">
                <a:latin typeface="Lucida Console" panose="020B0609040504020204" pitchFamily="49" charset="0"/>
              </a:rPr>
              <a:t>resp.on</a:t>
            </a:r>
            <a:r>
              <a:rPr lang="en-US" b="1" dirty="0">
                <a:latin typeface="Lucida Console" panose="020B0609040504020204" pitchFamily="49" charset="0"/>
              </a:rPr>
              <a:t>("end", function() { 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		   </a:t>
            </a:r>
            <a:r>
              <a:rPr lang="en-US" b="1" dirty="0" err="1">
                <a:latin typeface="Lucida Console" panose="020B0609040504020204" pitchFamily="49" charset="0"/>
              </a:rPr>
              <a:t>department.employees</a:t>
            </a:r>
            <a:r>
              <a:rPr lang="en-US" b="1" dirty="0">
                <a:latin typeface="Lucida Console" panose="020B0609040504020204" pitchFamily="49" charset="0"/>
              </a:rPr>
              <a:t> = </a:t>
            </a:r>
            <a:r>
              <a:rPr lang="en-US" b="1" dirty="0" err="1">
                <a:latin typeface="Lucida Console" panose="020B0609040504020204" pitchFamily="49" charset="0"/>
              </a:rPr>
              <a:t>JSON.parse</a:t>
            </a:r>
            <a:r>
              <a:rPr lang="en-US" b="1" dirty="0">
                <a:latin typeface="Lucida Console" panose="020B0609040504020204" pitchFamily="49" charset="0"/>
              </a:rPr>
              <a:t>(body);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          </a:t>
            </a:r>
            <a:r>
              <a:rPr lang="en-US" b="1" dirty="0" err="1">
                <a:latin typeface="Lucida Console" panose="020B0609040504020204" pitchFamily="49" charset="0"/>
              </a:rPr>
              <a:t>res.send</a:t>
            </a:r>
            <a:r>
              <a:rPr lang="en-US" b="1" dirty="0">
                <a:latin typeface="Lucida Console" panose="020B0609040504020204" pitchFamily="49" charset="0"/>
              </a:rPr>
              <a:t>(department); });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        });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	 }) </a:t>
            </a:r>
            <a:r>
              <a:rPr lang="en-US" dirty="0">
                <a:latin typeface="Lucida Console" panose="020B0609040504020204" pitchFamily="49" charset="0"/>
              </a:rPr>
              <a:t>		 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.listen(3000);</a:t>
            </a:r>
            <a:br>
              <a:rPr lang="en-US" dirty="0">
                <a:latin typeface="Lucida Console" panose="020B0609040504020204" pitchFamily="49" charset="0"/>
              </a:rPr>
            </a:b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264632" y="7097230"/>
            <a:ext cx="2457948" cy="1363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/>
              <a:t>Integration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1186" y="7949142"/>
            <a:ext cx="3144286" cy="117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386106" y="8646714"/>
            <a:ext cx="2274733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GET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6348736" y="8268763"/>
            <a:ext cx="4915896" cy="45837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>
            <a:off x="13449475" y="8012823"/>
            <a:ext cx="1092421" cy="5507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541897" y="8135794"/>
            <a:ext cx="2457948" cy="134951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/>
              <a:t>Local</a:t>
            </a:r>
            <a:r>
              <a:rPr lang="nl-NL" dirty="0"/>
              <a:t> file system</a:t>
            </a:r>
          </a:p>
          <a:p>
            <a:pPr algn="ctr"/>
            <a:endParaRPr lang="nl-NL" dirty="0"/>
          </a:p>
          <a:p>
            <a:pPr algn="ctr"/>
            <a:endParaRPr lang="nl-NL" dirty="0"/>
          </a:p>
        </p:txBody>
      </p:sp>
      <p:pic>
        <p:nvPicPr>
          <p:cNvPr id="17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8127" y="8786973"/>
            <a:ext cx="3560602" cy="8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4610173" y="8870063"/>
            <a:ext cx="2184843" cy="512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err="1"/>
              <a:t>departments</a:t>
            </a:r>
            <a:r>
              <a:rPr lang="nl-NL" sz="2000" dirty="0"/>
              <a:t/>
            </a:r>
            <a:br>
              <a:rPr lang="nl-NL" sz="2000" dirty="0"/>
            </a:br>
            <a:r>
              <a:rPr lang="nl-NL" sz="2000" dirty="0"/>
              <a:t>.</a:t>
            </a:r>
            <a:r>
              <a:rPr lang="nl-NL" sz="2000" dirty="0" err="1"/>
              <a:t>json</a:t>
            </a:r>
            <a:endParaRPr lang="en-US" sz="2000" dirty="0"/>
          </a:p>
        </p:txBody>
      </p:sp>
      <p:sp>
        <p:nvSpPr>
          <p:cNvPr id="16" name="Rounded Rectangle 15">
            <a:hlinkClick r:id="rId4"/>
          </p:cNvPr>
          <p:cNvSpPr/>
          <p:nvPr/>
        </p:nvSpPr>
        <p:spPr>
          <a:xfrm>
            <a:off x="15702596" y="6720205"/>
            <a:ext cx="1297250" cy="111231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2000" dirty="0"/>
              <a:t>REST API</a:t>
            </a:r>
            <a:endParaRPr lang="en-US" sz="2000" dirty="0"/>
          </a:p>
        </p:txBody>
      </p:sp>
      <p:sp>
        <p:nvSpPr>
          <p:cNvPr id="19" name="Right Arrow 18"/>
          <p:cNvSpPr/>
          <p:nvPr/>
        </p:nvSpPr>
        <p:spPr>
          <a:xfrm>
            <a:off x="13506837" y="7091120"/>
            <a:ext cx="2264033" cy="5507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01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now</a:t>
            </a:r>
            <a:r>
              <a:rPr lang="nl-NL" dirty="0" smtClean="0"/>
              <a:t> for a real USP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16386" name="Picture 2" descr="http://gpssystems.net/wp-content/uploads/2011/02/business-software-scalability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938" y="1804459"/>
            <a:ext cx="9260842" cy="850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61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Access speed for data </a:t>
            </a:r>
            <a:r>
              <a:rPr lang="nl-NL" dirty="0" err="1" smtClean="0"/>
              <a:t>retrieved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various</a:t>
            </a:r>
            <a:r>
              <a:rPr lang="nl-NL" dirty="0" smtClean="0"/>
              <a:t> sources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sz="2000" dirty="0"/>
              <a:t>Source: </a:t>
            </a:r>
            <a:r>
              <a:rPr lang="nl-NL" sz="2000" dirty="0" err="1"/>
              <a:t>Beginning</a:t>
            </a:r>
            <a:r>
              <a:rPr lang="nl-NL" sz="2000" dirty="0"/>
              <a:t> Node.js - </a:t>
            </a:r>
            <a:r>
              <a:rPr lang="en-US" sz="2000" dirty="0"/>
              <a:t>by </a:t>
            </a:r>
            <a:r>
              <a:rPr lang="en-US" sz="2000" dirty="0" err="1"/>
              <a:t>Basarat</a:t>
            </a:r>
            <a:r>
              <a:rPr lang="en-US" sz="2000" dirty="0"/>
              <a:t> Ali Syed </a:t>
            </a:r>
            <a:r>
              <a:rPr lang="en-US" sz="2000" dirty="0" err="1"/>
              <a:t>Apress</a:t>
            </a:r>
            <a:r>
              <a:rPr lang="en-US" sz="2000" dirty="0"/>
              <a:t>, released: December 2014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1026" name="Picture 2" descr="9781484201886_Fig02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287" y="3033395"/>
            <a:ext cx="14636585" cy="521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data:image/jpeg;base64,/9j/4AAQSkZJRgABAQAAAQABAAD/2wCEAAkGBxASEhUSExMVFRUWGBkXFxYWGBkVGBgXFRcXFxUVHRkYHyggHx4lGxYXIjEhJiorLi4uHR8zODMsNygtLisBCgoKDg0OFxAQFy0fIB0tLS0tKy0rLS0tLSstKy0tLTMtKy0tLS0tKys3Ky0tKywtMS0tNS0tLS0tKystKys3Lf/AABEIALoBDwMBIgACEQEDEQH/xAAcAAEAAgMBAQEAAAAAAAAAAAAABgcDBAUCCAH/xABDEAACAQIEAwUFBgQCCQUAAAABAgMAEQQSITEFBkETIlFhcQcyUoGRFCNCYqGxcsHR8DOCJENTc4Oi0uHxFWOSssL/xAAaAQEBAQEBAQEAAAAAAAAAAAAAAQIDBQQG/8QAKBEBAAMAAQIEBQUAAAAAAAAAAAECEQMSIQQxUYEFEyJB0RVSkaHw/9oADAMBAAIRAxEAPwC8aUpQKUpQKUpQKUpQKUpQKUpQKUpQKUpQKVrYzHxxWztYt7q7s1tSAo1PyqGce5i4lJdMLh+zX/aO0ef1ALWX53+VBKeNcew2EUNPKqXNlW92YnZVXck1BcX7RJZZgkWTDR63llXtDoCRdV2BtbrvUPxvIOMnkM033jE69piA3y6/S9YsdydxZtEbCxr5Td4/PJYfL61RIJOfuIFg4ZVA17MIMu2oN9T9atHl7iJxOGinK5TIuYr4V8+Sez7jaG4s/mmJBP0YiulhMRxvBqySwYlYtCzRd61hqxEZt01PdPmaD6CpVY8re0fMoEpEqbdovvC+2YH+dj61PoONYZ07RZky+JIWxPQg6ipg6FK/Aa/aBSlKBSlKBSlKBSlKBSlKBSlKBSlKBSlKBSlKBSlKBSsGNxkcKGSR1RF3ZjYCq94n7RpcQWi4XD2ljZsRL3YV9PE+Wp8qCf8AEOIQwIZJZFjUdWNvkOpPkKrPmL2rhmMOCUlvjymR/VYlBt6t9K5w5XM7drjsRJiXP4QxjiHkAO8QPC4HlUh4fg4oVyRRpGvgihB87b/Ogg0GH4vNL26xSiTpLiHSPQ3FsrZmtYnTLauxFy7xZ/fx6R+So0n/AECpctZkqjnx8IlPvYgn0QD/APVa2G5TdZDIcdiGuScjBMgubgAW0t0qQJWZaDSfh0hBtMQdbEoDZrWDWuL+Nqjc/KvFyuUcTjkHXPB2ZIO+qE1NFrMtBR/FPZxxaKQywRo3+4lGbz7sgXQ/DqPKtMcVngITHQSQHbtGjKgnwKkW+an5V9ArXuWFXUo6hlOhVgGU+RB0oKv4FzbNAoMTiSL4b5k+RGq/3cVYnA+bcNiLAnspD+BzufJtj+/lUe4l7N8GxL4YthJDv2WsTeTwt3SPSxqGcb4Xi8GP9JQCO9vtEN3h8s4IzRfO6+dXzRetKqHgPOOJwwAY9rFpYMb6HbK/h4XuKsXgfMuGxQsjZX6xv3W+XQ/K9TF12aUpUClKUClKUClKUClKUClKUClKUCleXcAEkgAaknQCoVzB7R8NETHhwJ5AD3gbRLbcluv+W9BNJpVRSzMFUC5JNgB4kmq+5p9qeGgBGHAlI3kNxGPTS7nyGh8ar/m7jeJncCbEpKmVZAIiViXMua2Xow63uRWbk/gebLi5h5wRke6Ok7D4j+HwGu5Fg3lwGL4gwn4i75N0w18ot0LhfdG3cGvxHpUmhRVUKoCqosFUAADwAGgryDXpaKyrWZKwrWZKDMtZlrCtGxKg5b3b4V1I9fD52ojdSsq1orM51CgfxN/0i361sI0n5Po39aaY21rKtaquw3W/8Jufo1v3rPBKrbHUbg6MPVTqKo2VrMtYVrMtB7FemUEWOoOhB6jwryK90Fdcz8itFmnwC3XUyYMWCtfUvCT7j/k91vI1EsPMGAeNja5tupBU2II3VgdCOlXnVb+0ngPYk8RhHc0+1xqCcw0C4kAbMt+94rcnakSPPBufJ4LJMO1TxJs4Hk34vn9asLg/HcNiheGQMeqnRh6qdfntVKtYjoQfofA1hw6ydoOwLGRe8FjuXFhckZddqswj6CpVW8v+0aVO5ilMgGmdQBIP4l0B+VvnVicK4vh8SueGRXHUA6jyK7g+tTFb1KUqBSlKBSlKBSlQ7m32j8PwIKmQSy7CKMgm/gx2H7+VBMb1BubfadgcHdEbt5h+BPdB/M+w+V6qPnDn/ieNVr3gg6xpobeLn3j59K5fDeUmmZY/tMUczRrL2TLIWCuMy3YDLmK961/1oMvNXtBx+Na0knZx30ij0X5+PzrncO4pmOR/k6i5HkyjVvUa+td5PZnPmGaZGB3yAi2o+L+9K0cbwCKKPtommR0dFyyoV7XtD/qzuHSxLKQNBemmNzhXDftGISE+4PvJbbFEI7n+ZiB6Zqsq9RHkOK7YmXqWSMHyVc5+rSfpUtosPYr2tYxXsUGVazJWBazJQecRKdEU2J1JG4Hl5nxrVPFMLFIsBkRJGNlQnUk2Nr/EcwNibm48a3MTAVKv0dd/NSbj6EGsCxQLKuIdEzKR3yAGt7oGbfwA+VRXA5nkGNb7Lh4HxLQSfeOJRBBG9tUZzfOwsNFFxrY13+AvjwQky4ZUAsOykklcAbXz6t63rzy5h4VwywRuGRGkUODoxLsxYn49QGVtbqdCLE8/h2GmSYnIIkaTO8kuJExIBvliiBNswBHS19jYCiO9JgsccWrjFIMMRdYljvmAChgSdzfNrcEXGhsRW9xbEFMtopWOlpYwGyEm1rXzHa5W1iLVp4uHESBjC4ib/VmQErclcxy7glQwzWNrjTStvluHGJEFxcqSy/Egtp4EgAH1sNPrVG9wvF9opzDK6MY5FGwdN7eRBDDyYV0FqLco4oTS42ZTdJZ1ZD4qkawKw8Q3YFh5FT1qUrVR7Fe68CvdB+14liV1KsAysCrA7EEWI+le6CgoUYQ4aWfBkk/Z5Cik7mJhni/5WA+VRXGcLxnbmWNghvdZFkyEfMd4G9WF7QIgvF5SPx4WFz6h5EH6KKjXEZolQmRgo6G+t7dPE/WqPeM4zO8UYnjWbEl8vbR2QsuXRZDYAtf8VthbWvfDeITYbEQzrIAFyuQt9Qfejb4hYkeA31rm4zm9cTKC6kEhUzBQBZAFUlQSdh5n9q9TMOlmvsVOYHzFvT9KQPozgnFY8VCs0d8rXtfyNj+tbkMyuMysGHipBGmh1FfM/wBoxSRNGkkgjlNmiViEawJObW3rbTx8KnHsVwkiTy2dsgW7KpIjzNcKbbE2G/lUkXHSlcPmHmrDYMWds0nSNNW+fgPWoO5UX5r58wPDwRLJmk6RJ3m+fh86rXm/2kYqRTlPYRbZUN3a+wL2v9LedVHi52kYu25/QdBVFr4nmvi/GGdID9lw6rmYrfOUJAB8WuSNrC2u1cbiHAMPgo2kMqtIoBs/+K5JtZSSfG5sNgdai8fMGIR1aAtEwygFSc+wAAI8fAb6b1YXLfJLs32riJMs7nN2T62PxSEe+2g7uw636RYRXgvL+Lx9jYR4ct3m90ML3bIN3Ou/u3NW3kUEAAC/dUaDbZR6AfpWdh526aAaDyB0rF2KZWzbfi1sSupuSeikk2OgN7aaCNRDzLGV33te2lweoPgb6WqCe0suYMLMVKlJzdWPiptrfY5Ott9qlB4whBMKNKDuy2jjcj3Wzue9pYZluKgPOc3EsUpVsK0cSEMFjKy5jcC7FdbgE2AAG9CXc5BmUpiApBAlVgQb6PEtv1U1KhVVezjH9himie69soSzAqc63Kb+PeHzFWpVSHsV7FYxXoURlU1lQ1hWsqmg6ELhk7NgSPAaN5FSdMwudDuCR66WN4UJIyrKJoja9gfwkEZk95SCB/Wva1kxcZlQIzuLaqyMVdD4qw/Y3HlTDWnwrDxRKEhAVRpZfLa53PzrFx/gJxSoFmeEqTfIO64bKe8AQbjLowIIzGtTG8Ax0mn/AKj2i9BicPHIw/4iFWrQbkfFvo2Kw4/4Er/8ry5aYalc3FsPhVCyzi4FgCc8rEeCLdmJ8hrUd4hzHNjXOEwsbC4765sshXY9qy3GHiPXUysLgBd6z8N9neHRcss80q9UQJhYz4grAAbf5qmHDcDDBGIoY0ijGyIAov4+Z8zc0weeAcLXDRCMEM27sBlDNYDReigBVVeiqo6XrqrWFTWRTVRlFe6xg17vQeqV+Xrncw8YXCYeSdhcqLInV5G0jQerEeguelBVnO83acTxDjZEigHqgLv+sgqssTHJiZ3y3IDFQT7qqDYf1qZSzHUs2Z2YuzHdnc3Y/U1z8PEkanIoVS2upsC2w0uSTpZFBPlVHPwPBhEwcuDbcMoYG+mXKQb3vaw18Lb104Mq3VUGhsfIk3bMfitr2YJO2Yjr+SmxIN7g2OtiRbW5U/dqbnuKc3xNpapFylyjicVN2ciGJEHfYZSqAgFYlCnLmsQbC9r6ipI4/DcBiMVIIokLsfoAPE7AD5Dy1q7OSeWhgYSpIaRzmdhttYKL9Br9TXT4NwaDCx9nCgUdTuWPiTuTXQrMKrr2jc1TRyfZcNIqvkzuFNpCCdQpOgsLE9bGq84nLGWLrnVSqlu1YMQ2W8hLDcXvr/4re9sWFWHHrm7iyKJYZRo0Ug7sguPwmyt5E+G0Sx8ks8bQMAMQLEAWCzKupKkaZuuXY203sNwjicQxZnkFiFQGy5tAL6F2/vQVYmG9meGxEKGHHrIgOrxorAuRqDZrg26GxqBcC4FLiGTVI0ZsoMrFMxBsyqACb9CbACu/wybFcLcyqjiQymKWNjdXU5THHlF7tckgjUdLGoLD4PyVDDOk7N2jRiyLlCqrEWznUksBoPDf07mGwSRghSxBYsczFtTva+2w2+d6w8v8egxsZeK4ZbCSJvfiY9D4g9GGh20IIroyoOhvWW4asrBQWJsALk+AGpJ8rVUfH+YX4hiY8PG5EBde4t++uYZi/wAWmtth5mrE52D/AGDE5L5uyO24H4v+W9VxyBwu0+e1yqMfmbCw87ZvWszOS6U45tWZ9Ep4rxUrmK2VVNmkYZhnILdlGgIzSZdTchEGpOlq1OHSTSOFyYl82ovMsTW30jjVTb/5epqT8N4FDMEzalO3YDfvTOJEmI6hWGo8vK1crmbgxjmLJEZVc52BlATPZgSCpzgAm4uVIsNbVpz13OI8Kh7IAKZSoDntLMbXF7MdCUNvhNa4kP8AfjWhh8XPIjJI4ftCc50KKrABwCNGZgLHLdVHUka+OFcQeUyBoJYsjWBkGjj4h+vj018IQ6ol8q9rL5VyeIcXw8BAlkCsdQoDO5HjlQE1kj4itmYrIiKuYuyHKfIWuSfK3Q1SXSkxaILsbDzPgCT+gJ+RrLFi1K5gQVIuGBBBFr3vta3WojxPmbh7LkkBkF72IC6jYi7KQfSufhedHZxHBFEsSkLcCaXIo/EeyXLoNbAn160TssPhuOjmXOjArci+wuLePSzKb+BBF66CIdbAtbcAEne1wBqR57VXvBeJlmOV0llv91h8MksUIZgQ0k8xUFSBfTNpcaXAqRpieIN/hxQ4eZVymeQ9uLMcxjivqy21LNrcAa7h31EjjcbddrHQ+ljWdHHjUXXg+NkuZ+IyMW97sYooQ3gCSGNradK6HCuCLCCBNiHuQSZJMxuNBbTQW6DStCQKayqa1kasymqjYU1kU1rqayg0VmU1kvWAGtLjXHMPhEzzPlv7qjV3/hX+ZsB1IqI6OIxCRozuwRFBLMxsABuSapznDmQ4yYNqsMdxChvck6NKy/GRoBuqk9Wa3exQxPEgJsSfsuBU51QkXa3uubjU9cx7o/CG96oRzNjsOcQDgwY40TJpe7nXM5Y965va98x20GhDBK4Au2p+D/qI/wDouu9ymhrUxEzOVH5gAAPU5QBsL9B87nWtrgHBMTjJBFAma1gze6ka+Z2A/KNfAVdPKPImGwQWRgJcQB/ikaKTuEXp671BEOTvZs8mWXGXjTcQjR2/j+EeQ19KtbCYWOJBHGioiiwVQAB8hWalApSlBE/aHyXHxOALmyTR3MT9ASNVYdVNh6b1894rDvh3bB4xGjKHQ65ozfuup6xk66eduor6wqK8+ckwcSis1knUfdzAXK9ch8UPUfMUFL8N47iY8sJlyMTmWRFjPbq4s2R2HckYW6hW6678zi8Uq5DHcpEcys7AySTOTYm2pcfUsdq1sdhZcFI+DxkZyg7b5b6iWI7FTv567G9fuLiL5Fkls1wcPigTZj+FXPRhbR9xbXaqLO5R5fbDiOSNIzI/cxrSs+dWXITHGoFhf3rnUkp02lrL5VWXs645jYpuwxAaRZJFjdixeRHa6xOQdWF+6Tf3WX4RVk4XGwzZuykSTKcrdm6vlYdDlJsd6y6WnZ1gxuHDo6EkB1KkjQgMLG1QrgHA5sI0qvZtBkdQQCBfveRAJuOmm9T6RCNwQfPSteSIP3T106/yqTH3aryTFZrHlKBcyczYaLGSFGmIZwHFoxEHZATYFg4F9C4A67m1cObnZB2l4CWBHZ2IyEX1zMVzCy2sRub7CuBzRKj4qZklY2dgcwynMhKm2XQju6HS/XWuMJT4n61O6dkpk54xTaqsKX/K7H6s9j9K0MXzDiZMuZ17rBwAiKMy6qTYXt5E2PWuPI4sDfU3uLW/zeGtYxMfCrDEy9vO5YvnJa982Y3v473vUn4PihiAZMZhHxsaGzSRSN28dxoXQNZksLBmAGls3Soll8Tat/hyYiNw8LPHIuoZGysNjoQfTStMrE4PiOBNbs0gU+EqgMPC5ckfrU0w5AUBLBRtlsFt5ZdPpVD8QxRka8sYEn4nQZGY9WdfdLE7nQ1jwPEsRCfuZ5I/4WK/UbGg+gxIfGsiGqXwftA4jH7zJKPzoLn/ADJauvD7VJR7+FQ+kjJ+hU1VWujVnRqrzg3tHTEyxwR4WQySEKAHUgHqSSB3QLkm2gBqwXmA00yjqdLefzJrlflrTNbpxzbybKNWVXqDca5wngey4Udm2YJJI5DMYyFe8QAK6nS51HncDjTc841tFMaX2ypc/Vyf2rrE7GwxMZOStdDXO4jzLg4LiSZcw3RPvH9LLt87VUvEuK4tyVnlmNt0dioFwCLpoNiDtsa5Jn6LYAa30AA8ddB61UT/AI37SJCCMOgiHxvZ5PUKO4vzzVweAcXgSafEY5WlkVUMauczNIxY5mB8AqkX2BuBtUVecDa9/iNwflfUep738O9ZuFcMxGLlEMKGRzrYbKCdWY7KPEnfzNTR0eZeacRjWu5yoPdjW+UeBPi3nUm5M9mk+JtLis0MO4T3ZX+R9weuvkKmvJPs5gwdpZ7TT7gkfdxn8inc/mOvhap1UGrwzh0OHjWKFFRF2VR+p8T5mtqlKBSlKBSlKBSlKCN87cn4fiUOSTuyLfspR7yE/upsLg188cU4biOHTPhcVHdTqR+F1Ogljbx0/TWxAI+q64fN3K+G4jAYZl13SQAZ426Mp/cbGg+fuG8RfDFJFkvGNIZ7Zuz6CKReqg2FjqPTSsHFHxKscPEkUSSFW/0UMiyH8KuWZm0LaKWKi4IFjevzjfBcTwrEGDEKWjc309yZBpnX8wFrrp4HQ3qWYrl2HEYRJsLK8iADMRpLEwuNhuu/d9bdQaMPImImwkzxYnEgw9m5yli6iRZIlDKRm075Hd0N9b6WlvE+ZsLHDLKsoZkQkKA1y2yixA6kVSOKwmJjmCXd3fuoVJftAToFte+oHdHUV2/sn2cMcWQwUKGiidXkDSE2RyWsrWUt3c9tL2rM9mo7uXxnl54lWVG7aJ9DIFIyyHUq/QE6kG+utcxMPbfXyH9a3eI8YmxDBTZY1P3cEYyRJc/hQaZjfVjdj1NWByJ7OUxK9pO503iGm/U9T+grle+TEerrXj+nq9FZyre1/wDtb+lb8fDpY7B45Iy4DDOpUPEeoDDXW1mFXfxz2Zh40jwkwgVTch1MtjmzB4zcWbNc3N/UWqUcx8vxY2AQynUZSsuVS6su7C+2bUG3QkV1rGQ42nZfOcOEvkYMikKwBBynu3BzE/ibMQPHQV7hwqjy9K7/ADJytisAfvADG4Kh4yTGwO6Nf3SR+E6eF655cSH8xaNB3mYouUgkjKcy6fxDQAMK0jQxcLEa2cdD1FcmbCjzFd5hb+o2NiRcHqNDrWJ0BoiPHDGpNyTyo2Lk7SbP9njIDWvmmc+7BH5nS5v3Qel61ThhU49nGNigjnDSyZzYrFrkyj3nUXtn11OmgXxrnyzNazMOnHG2iEzh4Vh4pO2SGNJmQIxj90LoSigWG4ALAC9hXDnaXEvKWDLh8Mx+7RM8kzxki+U9ARcDXppfWuPLzC0mLMsOJyxKtmWWyi9+8LX12Bv5kVyjz20sskZTuknLJAzROLaA3G4Nhe/l4Cvh44m1tmNffePl17TGujz3g2QxYg5gjIsfZtlUw65kcBO6wYuSRowt5EVGvtGS/iQRpuL9QR/4rDi8azE9+V7X/wASQyWvuTfT1P66WrSaTrv57/QH9zp4A716Fe0POtOy63GeMS4lxJOwLBVUBRl7iaL6dTc7m9gdq5ks19thqPAeevXX3jr6DSvzCYeSV1jjVndzZVW7Mx/cm3U/yq4eSPZWkeWfHWkfcQaGNfAv8Z8vd9d61qIZyT7P8TjrSNeHD/7QjvOP/bU7/wAR09avLgHAcNgouyw6BF3J3Zj8TMdSa6SqALAWA2FftQKUpQKUpQKUpQKUpQKUpQKUpQcrmTl/D46BoJ1zKdQRoyMNmU9CP+x0qgsXhcfwDF2vmjfZrWjnTrob2YdR/KxH0lXN5g4Hh8bC0E6Zkb5Mp6Mp6MPGg+csVMHLzxofszu0nZqSHhZiSzoSb6G40OU2PgSuHl/lcYrForyDsGDMHUhSwA0jF/dN7Kb7etqmr8tS8OYYSZs0RkYwTW3DkEgHYON2j2YC6kEXWP8AGeESYdmKLdTrJGNiNR2kR+ot52I/CU12Nha2x24+D8PwwiZ8PHBNJMsUadq0rlWcqGYEm2wa42BHpUqiRoyHjJUja3T+vpUO5OwuAJEkUV5yDlZmLAad4qCTlcAg5fmCV1qYRJJnJLjs8oUIFFrjdyx1Y6WAFgNd6/P/ABC+8n7Zj+3reG+nj9Yn/d0q4RxtZrK1lk8OjeY/pXvivE1iRmzBQpsxZWY2ABJVALvoRqNBrroaik0Ytm2IAOnif57V0YsUuIiMU7Mp2WZCUdSPdbMDoQTe/jvX0+D+IRbKcn8/lw8T4TI6+Py9PwzPxmObPFJHmjIA74GWXML2Y2smoIHUHcKLE19zjyjLh1E+HznDg5sliJICBlLN1ZboPvAb7E3HeNhYPgeg7bK5UZbgDvLcEZgAAbkA2AGy3LWN+vt/f99K9h5753fEXRUyjulje7EnNvubKNBoBqdaw1YnPPI4UNicIug70kKi4A3LxgdBuU9SPCq6Bqo/a6vLWPSFsRnkVA8ORLqTck3Izj3L21J0NlGnXk3rBI4J0Fz/AH9fSs3r1RjVbdM60zAGJIN1ue9vf08azpGqDQWzfNmt/L6AV+NL4a+fT0Hj+3rtXjUmwuSTsLszHoNNSfAD5Cs1pFYb5OS1/N+s5Pp4DbTz6n+wBXf5S5PxfEXtEuWMXzTOO4pHTxZvIfMiplyP7J3e02PBRNCsANmb/eH8I/KDfxI2q4sLho4kWONVRFFlVQAAB0AFac3E5S5OwnD0tEt5GADytq7W6flH5RYfPWpDSlApSlApSlApSlApSlApSlApSlApSlApSlBqcT4dFiI2ilQOjbg9CNQwI1BB1BGoNVLzvwrEYWSLtCZIrsq4gWuQ1iFkGyyDKADtJfYG4q5awY3CRyo0cih0cWZWFwQasSPnbiHD3jcyRCzbsguFkA1zL1Vh9QepuDJKuXOYhiAEY9/bXu5j8LAbPodBo1iRbVRsc0cuSYJgbs+GLAJISS0ZNgI5DbSwuFlO97Nqe9DOIYFi3aRELL4HRZQNwwvo2l9+gIIteP5/E+Fpz1yfafR04ea3HPZYuJNl3uSdT/fyr1h/dH1qIcN5sV47TBg6mzEgll6d8b6H8Vv4gG1bpTc34aGRQFXEIAuYoxG975e7ZittQSNSN968L9O5uroz3+z1J8Vx/L3fZOOCSykWIvH0Y9PIeI/b9K6O9QHi/tQjy2wsDlts8wCoBboiMSfQ2FQjGczY+QAPipbDwbJ1vr2dr7/S1e/wcU8VIpu48rkv12mcxZfM3EpYMQgbERwxgFmzvlbKB3Mqi3vMLXO3ntVYcyz4ZnE0OgkLkra2quVDBemcDNa3n1rm8U4tLLl7WR5SgspkJbKDuATr8q40mIZiQup6k7D1t+wrsw3ZJ79bDwGpP0/YfM1gZid9B8Pj6nr6DT1rxEoXW9ydCfLwHgPKrD5G9mGIxeWbFBoMOdQuqzSD0I7i+Z18B1qCJ8u8v4rHS9lh4yxuM7nRIx4s38hqfCr25I9nuF4eBIbTYi2szC2W+4Rdco/U+NSbhPC4MNEsMEaxxrsq/qT1J8zrW5QKUpQKUpQKUpQKUpQKUpQKUpQKUpQKUpQKUpQKUpQKUpQY54VdSjqGVgQykXBB0IIO4qo+c+U2wTdtHdsJc5iSbwZitgx37MFRZ916nYi4K8ugIIIuDoQdQQdxSJHzZiIu1swOSddA2wYg5SjADUb6267brWlEjSNkChJb96M6DXZlN9V1HXr1FjU/595FOFviMKpOH1zxgXMIKkGw6xa7fh/h92C4kq8faSMEIdlSXqhUtYMeqte4N/11eo/JI4lhLl2EolCdmy2upTMXtuLN3bePrWvwwwyS2ncxxBSxI0ZspHdv0vc7a6aW3HG7aQmxGZhpnvdfUf8Aav0ja+pta/lr06b01W3xySOefNCvZwhVVVGl7d3NbpfTWvXC+Dz4iUYfDxF3+FbWA6knYDzNTDkjkk8QhRuzkhysQ2JJukiG5AjQ7uL2ze7bxOlXXy5y7hcDF2WHjCj8THV3Pizbk/t0qCKci+zGDB5ZsRabEDUXF44z+UHcj4j8gKsGlKBSlKBSlKBSlKBSlKBSlKBSlKBSlKBSlKBSlKBSlKBSlKBSlKBSlKD8IqoPah7PnWGWXAx3QkPJAo1Ug3LxAbjTWP5jwq4K/KD5A4UjSZY0BZibKqi5J8ABVy8i+ygLlnx4BO64caqOoMh6/wAO3jerVTCRhswRA3xBQDrvrvWUUH5GgUAAAAaADQAeFq9UpQKUpQKUpQKUpQKUpQKUpQKUpQKUpQKUpQKUpQf/2Q=="/>
          <p:cNvSpPr>
            <a:spLocks noChangeAspect="1" noChangeArrowheads="1"/>
          </p:cNvSpPr>
          <p:nvPr/>
        </p:nvSpPr>
        <p:spPr bwMode="auto">
          <a:xfrm>
            <a:off x="295026" y="-1745263"/>
            <a:ext cx="7098670" cy="364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54817" tIns="77409" rIns="154817" bIns="7740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data:image/jpeg;base64,/9j/4AAQSkZJRgABAQAAAQABAAD/2wCEAAkGBxASEhUSExMVFRUWGBkXFxYWGBkVGBgXFRcXFxUVHRkYHyggHx4lGxYXIjEhJiorLi4uHR8zODMsNygtLisBCgoKDg0OFxAQFy0fIB0tLS0tKy0rLS0tLSstKy0tLTMtKy0tLS0tKys3Ky0tKywtMS0tNS0tLS0tKystKys3Lf/AABEIALoBDwMBIgACEQEDEQH/xAAcAAEAAgMBAQEAAAAAAAAAAAAABgcDBAUCCAH/xABDEAACAQIEAwUFBgQCCQUAAAABAgMAEQQSITEFBkETIlFhcQcyUoGRFCNCYqGxcsHR8DOCJENTc4Oi0uHxFWOSssL/xAAaAQEBAQEBAQEAAAAAAAAAAAAAAQIDBQQG/8QAKBEBAAMAAQIEBQUAAAAAAAAAAAECEQMSIQQxUYEFEyJB0RVSkaHw/9oADAMBAAIRAxEAPwC8aUpQKUpQKUpQKUpQKUpQKUpQKUpQKUpQKVrYzHxxWztYt7q7s1tSAo1PyqGce5i4lJdMLh+zX/aO0ef1ALWX53+VBKeNcew2EUNPKqXNlW92YnZVXck1BcX7RJZZgkWTDR63llXtDoCRdV2BtbrvUPxvIOMnkM033jE69piA3y6/S9YsdydxZtEbCxr5Td4/PJYfL61RIJOfuIFg4ZVA17MIMu2oN9T9atHl7iJxOGinK5TIuYr4V8+Sez7jaG4s/mmJBP0YiulhMRxvBqySwYlYtCzRd61hqxEZt01PdPmaD6CpVY8re0fMoEpEqbdovvC+2YH+dj61PoONYZ07RZky+JIWxPQg6ipg6FK/Aa/aBSlKBSlKBSlKBSlKBSlKBSlKBSlKBSlKBSlKBSlKBSsGNxkcKGSR1RF3ZjYCq94n7RpcQWi4XD2ljZsRL3YV9PE+Wp8qCf8AEOIQwIZJZFjUdWNvkOpPkKrPmL2rhmMOCUlvjymR/VYlBt6t9K5w5XM7drjsRJiXP4QxjiHkAO8QPC4HlUh4fg4oVyRRpGvgihB87b/Ogg0GH4vNL26xSiTpLiHSPQ3FsrZmtYnTLauxFy7xZ/fx6R+So0n/AECpctZkqjnx8IlPvYgn0QD/APVa2G5TdZDIcdiGuScjBMgubgAW0t0qQJWZaDSfh0hBtMQdbEoDZrWDWuL+Nqjc/KvFyuUcTjkHXPB2ZIO+qE1NFrMtBR/FPZxxaKQywRo3+4lGbz7sgXQ/DqPKtMcVngITHQSQHbtGjKgnwKkW+an5V9ArXuWFXUo6hlOhVgGU+RB0oKv4FzbNAoMTiSL4b5k+RGq/3cVYnA+bcNiLAnspD+BzufJtj+/lUe4l7N8GxL4YthJDv2WsTeTwt3SPSxqGcb4Xi8GP9JQCO9vtEN3h8s4IzRfO6+dXzRetKqHgPOOJwwAY9rFpYMb6HbK/h4XuKsXgfMuGxQsjZX6xv3W+XQ/K9TF12aUpUClKUClKUClKUClKUClKUClKUCleXcAEkgAaknQCoVzB7R8NETHhwJ5AD3gbRLbcluv+W9BNJpVRSzMFUC5JNgB4kmq+5p9qeGgBGHAlI3kNxGPTS7nyGh8ar/m7jeJncCbEpKmVZAIiViXMua2Xow63uRWbk/gebLi5h5wRke6Ok7D4j+HwGu5Fg3lwGL4gwn4i75N0w18ot0LhfdG3cGvxHpUmhRVUKoCqosFUAADwAGgryDXpaKyrWZKwrWZKDMtZlrCtGxKg5b3b4V1I9fD52ojdSsq1orM51CgfxN/0i361sI0n5Po39aaY21rKtaquw3W/8Jufo1v3rPBKrbHUbg6MPVTqKo2VrMtYVrMtB7FemUEWOoOhB6jwryK90Fdcz8itFmnwC3XUyYMWCtfUvCT7j/k91vI1EsPMGAeNja5tupBU2II3VgdCOlXnVb+0ngPYk8RhHc0+1xqCcw0C4kAbMt+94rcnakSPPBufJ4LJMO1TxJs4Hk34vn9asLg/HcNiheGQMeqnRh6qdfntVKtYjoQfofA1hw6ydoOwLGRe8FjuXFhckZddqswj6CpVW8v+0aVO5ilMgGmdQBIP4l0B+VvnVicK4vh8SueGRXHUA6jyK7g+tTFb1KUqBSlKBSlKBSlQ7m32j8PwIKmQSy7CKMgm/gx2H7+VBMb1BubfadgcHdEbt5h+BPdB/M+w+V6qPnDn/ieNVr3gg6xpobeLn3j59K5fDeUmmZY/tMUczRrL2TLIWCuMy3YDLmK961/1oMvNXtBx+Na0knZx30ij0X5+PzrncO4pmOR/k6i5HkyjVvUa+td5PZnPmGaZGB3yAi2o+L+9K0cbwCKKPtommR0dFyyoV7XtD/qzuHSxLKQNBemmNzhXDftGISE+4PvJbbFEI7n+ZiB6Zqsq9RHkOK7YmXqWSMHyVc5+rSfpUtosPYr2tYxXsUGVazJWBazJQecRKdEU2J1JG4Hl5nxrVPFMLFIsBkRJGNlQnUk2Nr/EcwNibm48a3MTAVKv0dd/NSbj6EGsCxQLKuIdEzKR3yAGt7oGbfwA+VRXA5nkGNb7Lh4HxLQSfeOJRBBG9tUZzfOwsNFFxrY13+AvjwQky4ZUAsOykklcAbXz6t63rzy5h4VwywRuGRGkUODoxLsxYn49QGVtbqdCLE8/h2GmSYnIIkaTO8kuJExIBvliiBNswBHS19jYCiO9JgsccWrjFIMMRdYljvmAChgSdzfNrcEXGhsRW9xbEFMtopWOlpYwGyEm1rXzHa5W1iLVp4uHESBjC4ib/VmQErclcxy7glQwzWNrjTStvluHGJEFxcqSy/Egtp4EgAH1sNPrVG9wvF9opzDK6MY5FGwdN7eRBDDyYV0FqLco4oTS42ZTdJZ1ZD4qkawKw8Q3YFh5FT1qUrVR7Fe68CvdB+14liV1KsAysCrA7EEWI+le6CgoUYQ4aWfBkk/Z5Cik7mJhni/5WA+VRXGcLxnbmWNghvdZFkyEfMd4G9WF7QIgvF5SPx4WFz6h5EH6KKjXEZolQmRgo6G+t7dPE/WqPeM4zO8UYnjWbEl8vbR2QsuXRZDYAtf8VthbWvfDeITYbEQzrIAFyuQt9Qfejb4hYkeA31rm4zm9cTKC6kEhUzBQBZAFUlQSdh5n9q9TMOlmvsVOYHzFvT9KQPozgnFY8VCs0d8rXtfyNj+tbkMyuMysGHipBGmh1FfM/wBoxSRNGkkgjlNmiViEawJObW3rbTx8KnHsVwkiTy2dsgW7KpIjzNcKbbE2G/lUkXHSlcPmHmrDYMWds0nSNNW+fgPWoO5UX5r58wPDwRLJmk6RJ3m+fh86rXm/2kYqRTlPYRbZUN3a+wL2v9LedVHi52kYu25/QdBVFr4nmvi/GGdID9lw6rmYrfOUJAB8WuSNrC2u1cbiHAMPgo2kMqtIoBs/+K5JtZSSfG5sNgdai8fMGIR1aAtEwygFSc+wAAI8fAb6b1YXLfJLs32riJMs7nN2T62PxSEe+2g7uw636RYRXgvL+Lx9jYR4ct3m90ML3bIN3Ou/u3NW3kUEAAC/dUaDbZR6AfpWdh526aAaDyB0rF2KZWzbfi1sSupuSeikk2OgN7aaCNRDzLGV33te2lweoPgb6WqCe0suYMLMVKlJzdWPiptrfY5Ott9qlB4whBMKNKDuy2jjcj3Wzue9pYZluKgPOc3EsUpVsK0cSEMFjKy5jcC7FdbgE2AAG9CXc5BmUpiApBAlVgQb6PEtv1U1KhVVezjH9himie69soSzAqc63Kb+PeHzFWpVSHsV7FYxXoURlU1lQ1hWsqmg6ELhk7NgSPAaN5FSdMwudDuCR66WN4UJIyrKJoja9gfwkEZk95SCB/Wva1kxcZlQIzuLaqyMVdD4qw/Y3HlTDWnwrDxRKEhAVRpZfLa53PzrFx/gJxSoFmeEqTfIO64bKe8AQbjLowIIzGtTG8Ax0mn/AKj2i9BicPHIw/4iFWrQbkfFvo2Kw4/4Er/8ry5aYalc3FsPhVCyzi4FgCc8rEeCLdmJ8hrUd4hzHNjXOEwsbC4765sshXY9qy3GHiPXUysLgBd6z8N9neHRcss80q9UQJhYz4grAAbf5qmHDcDDBGIoY0ijGyIAov4+Z8zc0weeAcLXDRCMEM27sBlDNYDReigBVVeiqo6XrqrWFTWRTVRlFe6xg17vQeqV+Xrncw8YXCYeSdhcqLInV5G0jQerEeguelBVnO83acTxDjZEigHqgLv+sgqssTHJiZ3y3IDFQT7qqDYf1qZSzHUs2Z2YuzHdnc3Y/U1z8PEkanIoVS2upsC2w0uSTpZFBPlVHPwPBhEwcuDbcMoYG+mXKQb3vaw18Lb104Mq3VUGhsfIk3bMfitr2YJO2Yjr+SmxIN7g2OtiRbW5U/dqbnuKc3xNpapFylyjicVN2ciGJEHfYZSqAgFYlCnLmsQbC9r6ipI4/DcBiMVIIokLsfoAPE7AD5Dy1q7OSeWhgYSpIaRzmdhttYKL9Br9TXT4NwaDCx9nCgUdTuWPiTuTXQrMKrr2jc1TRyfZcNIqvkzuFNpCCdQpOgsLE9bGq84nLGWLrnVSqlu1YMQ2W8hLDcXvr/4re9sWFWHHrm7iyKJYZRo0Ug7sguPwmyt5E+G0Sx8ks8bQMAMQLEAWCzKupKkaZuuXY203sNwjicQxZnkFiFQGy5tAL6F2/vQVYmG9meGxEKGHHrIgOrxorAuRqDZrg26GxqBcC4FLiGTVI0ZsoMrFMxBsyqACb9CbACu/wybFcLcyqjiQymKWNjdXU5THHlF7tckgjUdLGoLD4PyVDDOk7N2jRiyLlCqrEWznUksBoPDf07mGwSRghSxBYsczFtTva+2w2+d6w8v8egxsZeK4ZbCSJvfiY9D4g9GGh20IIroyoOhvWW4asrBQWJsALk+AGpJ8rVUfH+YX4hiY8PG5EBde4t++uYZi/wAWmtth5mrE52D/AGDE5L5uyO24H4v+W9VxyBwu0+e1yqMfmbCw87ZvWszOS6U45tWZ9Ep4rxUrmK2VVNmkYZhnILdlGgIzSZdTchEGpOlq1OHSTSOFyYl82ovMsTW30jjVTb/5epqT8N4FDMEzalO3YDfvTOJEmI6hWGo8vK1crmbgxjmLJEZVc52BlATPZgSCpzgAm4uVIsNbVpz13OI8Kh7IAKZSoDntLMbXF7MdCUNvhNa4kP8AfjWhh8XPIjJI4ftCc50KKrABwCNGZgLHLdVHUka+OFcQeUyBoJYsjWBkGjj4h+vj018IQ6ol8q9rL5VyeIcXw8BAlkCsdQoDO5HjlQE1kj4itmYrIiKuYuyHKfIWuSfK3Q1SXSkxaILsbDzPgCT+gJ+RrLFi1K5gQVIuGBBBFr3vta3WojxPmbh7LkkBkF72IC6jYi7KQfSufhedHZxHBFEsSkLcCaXIo/EeyXLoNbAn160TssPhuOjmXOjArci+wuLePSzKb+BBF66CIdbAtbcAEne1wBqR57VXvBeJlmOV0llv91h8MksUIZgQ0k8xUFSBfTNpcaXAqRpieIN/hxQ4eZVymeQ9uLMcxjivqy21LNrcAa7h31EjjcbddrHQ+ljWdHHjUXXg+NkuZ+IyMW97sYooQ3gCSGNradK6HCuCLCCBNiHuQSZJMxuNBbTQW6DStCQKayqa1kasymqjYU1kU1rqayg0VmU1kvWAGtLjXHMPhEzzPlv7qjV3/hX+ZsB1IqI6OIxCRozuwRFBLMxsABuSapznDmQ4yYNqsMdxChvck6NKy/GRoBuqk9Wa3exQxPEgJsSfsuBU51QkXa3uubjU9cx7o/CG96oRzNjsOcQDgwY40TJpe7nXM5Y965va98x20GhDBK4Au2p+D/qI/wDouu9ymhrUxEzOVH5gAAPU5QBsL9B87nWtrgHBMTjJBFAma1gze6ka+Z2A/KNfAVdPKPImGwQWRgJcQB/ikaKTuEXp671BEOTvZs8mWXGXjTcQjR2/j+EeQ19KtbCYWOJBHGioiiwVQAB8hWalApSlBE/aHyXHxOALmyTR3MT9ASNVYdVNh6b1894rDvh3bB4xGjKHQ65ozfuup6xk66eduor6wqK8+ckwcSis1knUfdzAXK9ch8UPUfMUFL8N47iY8sJlyMTmWRFjPbq4s2R2HckYW6hW6678zi8Uq5DHcpEcys7AySTOTYm2pcfUsdq1sdhZcFI+DxkZyg7b5b6iWI7FTv567G9fuLiL5Fkls1wcPigTZj+FXPRhbR9xbXaqLO5R5fbDiOSNIzI/cxrSs+dWXITHGoFhf3rnUkp02lrL5VWXs645jYpuwxAaRZJFjdixeRHa6xOQdWF+6Tf3WX4RVk4XGwzZuykSTKcrdm6vlYdDlJsd6y6WnZ1gxuHDo6EkB1KkjQgMLG1QrgHA5sI0qvZtBkdQQCBfveRAJuOmm9T6RCNwQfPSteSIP3T106/yqTH3aryTFZrHlKBcyczYaLGSFGmIZwHFoxEHZATYFg4F9C4A67m1cObnZB2l4CWBHZ2IyEX1zMVzCy2sRub7CuBzRKj4qZklY2dgcwynMhKm2XQju6HS/XWuMJT4n61O6dkpk54xTaqsKX/K7H6s9j9K0MXzDiZMuZ17rBwAiKMy6qTYXt5E2PWuPI4sDfU3uLW/zeGtYxMfCrDEy9vO5YvnJa982Y3v473vUn4PihiAZMZhHxsaGzSRSN28dxoXQNZksLBmAGls3Soll8Tat/hyYiNw8LPHIuoZGysNjoQfTStMrE4PiOBNbs0gU+EqgMPC5ckfrU0w5AUBLBRtlsFt5ZdPpVD8QxRka8sYEn4nQZGY9WdfdLE7nQ1jwPEsRCfuZ5I/4WK/UbGg+gxIfGsiGqXwftA4jH7zJKPzoLn/ADJauvD7VJR7+FQ+kjJ+hU1VWujVnRqrzg3tHTEyxwR4WQySEKAHUgHqSSB3QLkm2gBqwXmA00yjqdLefzJrlflrTNbpxzbybKNWVXqDca5wngey4Udm2YJJI5DMYyFe8QAK6nS51HncDjTc841tFMaX2ypc/Vyf2rrE7GwxMZOStdDXO4jzLg4LiSZcw3RPvH9LLt87VUvEuK4tyVnlmNt0dioFwCLpoNiDtsa5Jn6LYAa30AA8ddB61UT/AI37SJCCMOgiHxvZ5PUKO4vzzVweAcXgSafEY5WlkVUMauczNIxY5mB8AqkX2BuBtUVecDa9/iNwflfUep738O9ZuFcMxGLlEMKGRzrYbKCdWY7KPEnfzNTR0eZeacRjWu5yoPdjW+UeBPi3nUm5M9mk+JtLis0MO4T3ZX+R9weuvkKmvJPs5gwdpZ7TT7gkfdxn8inc/mOvhap1UGrwzh0OHjWKFFRF2VR+p8T5mtqlKBSlKBSlKBSlKCN87cn4fiUOSTuyLfspR7yE/upsLg188cU4biOHTPhcVHdTqR+F1Ogljbx0/TWxAI+q64fN3K+G4jAYZl13SQAZ426Mp/cbGg+fuG8RfDFJFkvGNIZ7Zuz6CKReqg2FjqPTSsHFHxKscPEkUSSFW/0UMiyH8KuWZm0LaKWKi4IFjevzjfBcTwrEGDEKWjc309yZBpnX8wFrrp4HQ3qWYrl2HEYRJsLK8iADMRpLEwuNhuu/d9bdQaMPImImwkzxYnEgw9m5yli6iRZIlDKRm075Hd0N9b6WlvE+ZsLHDLKsoZkQkKA1y2yixA6kVSOKwmJjmCXd3fuoVJftAToFte+oHdHUV2/sn2cMcWQwUKGiidXkDSE2RyWsrWUt3c9tL2rM9mo7uXxnl54lWVG7aJ9DIFIyyHUq/QE6kG+utcxMPbfXyH9a3eI8YmxDBTZY1P3cEYyRJc/hQaZjfVjdj1NWByJ7OUxK9pO503iGm/U9T+grle+TEerrXj+nq9FZyre1/wDtb+lb8fDpY7B45Iy4DDOpUPEeoDDXW1mFXfxz2Zh40jwkwgVTch1MtjmzB4zcWbNc3N/UWqUcx8vxY2AQynUZSsuVS6su7C+2bUG3QkV1rGQ42nZfOcOEvkYMikKwBBynu3BzE/ibMQPHQV7hwqjy9K7/ADJytisAfvADG4Kh4yTGwO6Nf3SR+E6eF655cSH8xaNB3mYouUgkjKcy6fxDQAMK0jQxcLEa2cdD1FcmbCjzFd5hb+o2NiRcHqNDrWJ0BoiPHDGpNyTyo2Lk7SbP9njIDWvmmc+7BH5nS5v3Qel61ThhU49nGNigjnDSyZzYrFrkyj3nUXtn11OmgXxrnyzNazMOnHG2iEzh4Vh4pO2SGNJmQIxj90LoSigWG4ALAC9hXDnaXEvKWDLh8Mx+7RM8kzxki+U9ARcDXppfWuPLzC0mLMsOJyxKtmWWyi9+8LX12Bv5kVyjz20sskZTuknLJAzROLaA3G4Nhe/l4Cvh44m1tmNffePl17TGujz3g2QxYg5gjIsfZtlUw65kcBO6wYuSRowt5EVGvtGS/iQRpuL9QR/4rDi8azE9+V7X/wASQyWvuTfT1P66WrSaTrv57/QH9zp4A716Fe0POtOy63GeMS4lxJOwLBVUBRl7iaL6dTc7m9gdq5ks19thqPAeevXX3jr6DSvzCYeSV1jjVndzZVW7Mx/cm3U/yq4eSPZWkeWfHWkfcQaGNfAv8Z8vd9d61qIZyT7P8TjrSNeHD/7QjvOP/bU7/wAR09avLgHAcNgouyw6BF3J3Zj8TMdSa6SqALAWA2FftQKUpQKUpQKUpQKUpQKUpQKUpQcrmTl/D46BoJ1zKdQRoyMNmU9CP+x0qgsXhcfwDF2vmjfZrWjnTrob2YdR/KxH0lXN5g4Hh8bC0E6Zkb5Mp6Mp6MPGg+csVMHLzxofszu0nZqSHhZiSzoSb6G40OU2PgSuHl/lcYrForyDsGDMHUhSwA0jF/dN7Kb7etqmr8tS8OYYSZs0RkYwTW3DkEgHYON2j2YC6kEXWP8AGeESYdmKLdTrJGNiNR2kR+ot52I/CU12Nha2x24+D8PwwiZ8PHBNJMsUadq0rlWcqGYEm2wa42BHpUqiRoyHjJUja3T+vpUO5OwuAJEkUV5yDlZmLAad4qCTlcAg5fmCV1qYRJJnJLjs8oUIFFrjdyx1Y6WAFgNd6/P/ABC+8n7Zj+3reG+nj9Yn/d0q4RxtZrK1lk8OjeY/pXvivE1iRmzBQpsxZWY2ABJVALvoRqNBrroaik0Ytm2IAOnif57V0YsUuIiMU7Mp2WZCUdSPdbMDoQTe/jvX0+D+IRbKcn8/lw8T4TI6+Py9PwzPxmObPFJHmjIA74GWXML2Y2smoIHUHcKLE19zjyjLh1E+HznDg5sliJICBlLN1ZboPvAb7E3HeNhYPgeg7bK5UZbgDvLcEZgAAbkA2AGy3LWN+vt/f99K9h5753fEXRUyjulje7EnNvubKNBoBqdaw1YnPPI4UNicIug70kKi4A3LxgdBuU9SPCq6Bqo/a6vLWPSFsRnkVA8ORLqTck3Izj3L21J0NlGnXk3rBI4J0Fz/AH9fSs3r1RjVbdM60zAGJIN1ue9vf08azpGqDQWzfNmt/L6AV+NL4a+fT0Hj+3rtXjUmwuSTsLszHoNNSfAD5Cs1pFYb5OS1/N+s5Pp4DbTz6n+wBXf5S5PxfEXtEuWMXzTOO4pHTxZvIfMiplyP7J3e02PBRNCsANmb/eH8I/KDfxI2q4sLho4kWONVRFFlVQAAB0AFac3E5S5OwnD0tEt5GADytq7W6flH5RYfPWpDSlApSlApSlApSlApSlApSlApSlApSlApSlBqcT4dFiI2ilQOjbg9CNQwI1BB1BGoNVLzvwrEYWSLtCZIrsq4gWuQ1iFkGyyDKADtJfYG4q5awY3CRyo0cih0cWZWFwQasSPnbiHD3jcyRCzbsguFkA1zL1Vh9QepuDJKuXOYhiAEY9/bXu5j8LAbPodBo1iRbVRsc0cuSYJgbs+GLAJISS0ZNgI5DbSwuFlO97Nqe9DOIYFi3aRELL4HRZQNwwvo2l9+gIIteP5/E+Fpz1yfafR04ea3HPZYuJNl3uSdT/fyr1h/dH1qIcN5sV47TBg6mzEgll6d8b6H8Vv4gG1bpTc34aGRQFXEIAuYoxG975e7ZittQSNSN968L9O5uroz3+z1J8Vx/L3fZOOCSykWIvH0Y9PIeI/b9K6O9QHi/tQjy2wsDlts8wCoBboiMSfQ2FQjGczY+QAPipbDwbJ1vr2dr7/S1e/wcU8VIpu48rkv12mcxZfM3EpYMQgbERwxgFmzvlbKB3Mqi3vMLXO3ntVYcyz4ZnE0OgkLkra2quVDBemcDNa3n1rm8U4tLLl7WR5SgspkJbKDuATr8q40mIZiQup6k7D1t+wrsw3ZJ79bDwGpP0/YfM1gZid9B8Pj6nr6DT1rxEoXW9ydCfLwHgPKrD5G9mGIxeWbFBoMOdQuqzSD0I7i+Z18B1qCJ8u8v4rHS9lh4yxuM7nRIx4s38hqfCr25I9nuF4eBIbTYi2szC2W+4Rdco/U+NSbhPC4MNEsMEaxxrsq/qT1J8zrW5QKUpQKUpQKUpQKUpQKUpQKUpQKUpQKUpQKUpQKUpQKUpQY54VdSjqGVgQykXBB0IIO4qo+c+U2wTdtHdsJc5iSbwZitgx37MFRZ916nYi4K8ugIIIuDoQdQQdxSJHzZiIu1swOSddA2wYg5SjADUb6267brWlEjSNkChJb96M6DXZlN9V1HXr1FjU/595FOFviMKpOH1zxgXMIKkGw6xa7fh/h92C4kq8faSMEIdlSXqhUtYMeqte4N/11eo/JI4lhLl2EolCdmy2upTMXtuLN3bePrWvwwwyS2ncxxBSxI0ZspHdv0vc7a6aW3HG7aQmxGZhpnvdfUf8Aav0ja+pta/lr06b01W3xySOefNCvZwhVVVGl7d3NbpfTWvXC+Dz4iUYfDxF3+FbWA6knYDzNTDkjkk8QhRuzkhysQ2JJukiG5AjQ7uL2ze7bxOlXXy5y7hcDF2WHjCj8THV3Pizbk/t0qCKci+zGDB5ZsRabEDUXF44z+UHcj4j8gKsGlKBSlKBSlKBSlKBSlKBSlKBSlKBSlKBSlKBSlKBSlKBSlKBSlKBSlKD8IqoPah7PnWGWXAx3QkPJAo1Ug3LxAbjTWP5jwq4K/KD5A4UjSZY0BZibKqi5J8ABVy8i+ygLlnx4BO64caqOoMh6/wAO3jerVTCRhswRA3xBQDrvrvWUUH5GgUAAAAaADQAeFq9UpQKUpQKUpQKUpQKUpQKUpQKUpQKUpQKUpQKUpQf/2Q=="/>
          <p:cNvSpPr>
            <a:spLocks noChangeAspect="1" noChangeArrowheads="1"/>
          </p:cNvSpPr>
          <p:nvPr/>
        </p:nvSpPr>
        <p:spPr bwMode="auto">
          <a:xfrm>
            <a:off x="584031" y="-1528516"/>
            <a:ext cx="7098670" cy="364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54817" tIns="77409" rIns="154817" bIns="7740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7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Threads</a:t>
            </a:r>
            <a:r>
              <a:rPr lang="nl-NL" dirty="0" smtClean="0"/>
              <a:t> in web </a:t>
            </a:r>
            <a:r>
              <a:rPr lang="nl-NL" dirty="0" err="1" smtClean="0"/>
              <a:t>application</a:t>
            </a:r>
            <a:r>
              <a:rPr lang="nl-NL" dirty="0"/>
              <a:t> </a:t>
            </a:r>
            <a:r>
              <a:rPr lang="nl-NL" dirty="0" smtClean="0"/>
              <a:t>handling HTTP-</a:t>
            </a:r>
            <a:r>
              <a:rPr lang="nl-NL" dirty="0" err="1" smtClean="0"/>
              <a:t>requests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203866" y="9280489"/>
            <a:ext cx="15572102" cy="51205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269875" indent="-269875" algn="l" defTabSz="457200" rtl="0" eaLnBrk="1" latinLnBrk="0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SzPct val="115000"/>
              <a:buFont typeface="Arial"/>
              <a:buChar char="•"/>
              <a:defRPr sz="1900" b="0" i="0" kern="1200">
                <a:solidFill>
                  <a:schemeClr val="tx1"/>
                </a:solidFill>
                <a:latin typeface="Arial" pitchFamily="34" charset="0"/>
                <a:ea typeface="+mn-ea"/>
                <a:cs typeface="Arial"/>
              </a:defRPr>
            </a:lvl1pPr>
            <a:lvl2pPr marL="541338" indent="-271463" algn="l" defTabSz="457200" rtl="0" eaLnBrk="1" latinLnBrk="0" hangingPunct="1">
              <a:spcBef>
                <a:spcPct val="20000"/>
              </a:spcBef>
              <a:buSzPct val="100000"/>
              <a:buFont typeface="Arial" pitchFamily="34" charset="0"/>
              <a:buChar char="–"/>
              <a:tabLst>
                <a:tab pos="985838" algn="l"/>
              </a:tabLst>
              <a:defRPr sz="1600" i="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63588" indent="-211138" algn="l" defTabSz="457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001713" indent="-223838" algn="l" defTabSz="457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660400" indent="-215900" algn="l" defTabSz="457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000"/>
              <a:t>Source: Beginning Node.js - </a:t>
            </a:r>
            <a:r>
              <a:rPr lang="en-US" sz="2000"/>
              <a:t>by Basarat Ali Syed Apress, released: December 2014</a:t>
            </a:r>
            <a:endParaRPr lang="en-US" sz="2000" dirty="0"/>
          </a:p>
        </p:txBody>
      </p:sp>
      <p:pic>
        <p:nvPicPr>
          <p:cNvPr id="2050" name="Picture 2" descr="9781484201886_Fig02-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42" y="2828573"/>
            <a:ext cx="13192049" cy="543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69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Ready-to-run</a:t>
            </a:r>
            <a:r>
              <a:rPr lang="nl-NL" dirty="0" smtClean="0"/>
              <a:t> </a:t>
            </a:r>
            <a:r>
              <a:rPr lang="nl-NL" dirty="0" err="1" smtClean="0"/>
              <a:t>Threads</a:t>
            </a:r>
            <a:r>
              <a:rPr lang="nl-NL" dirty="0" smtClean="0"/>
              <a:t> in web </a:t>
            </a:r>
            <a:r>
              <a:rPr lang="nl-NL" dirty="0" err="1" smtClean="0"/>
              <a:t>application</a:t>
            </a:r>
            <a:r>
              <a:rPr lang="nl-NL" dirty="0"/>
              <a:t> </a:t>
            </a:r>
            <a:r>
              <a:rPr lang="nl-NL" dirty="0" smtClean="0"/>
              <a:t>handling HTTP-</a:t>
            </a:r>
            <a:r>
              <a:rPr lang="nl-NL" dirty="0" err="1" smtClean="0"/>
              <a:t>requests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203866" y="9280489"/>
            <a:ext cx="15572102" cy="51205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269875" indent="-269875" algn="l" defTabSz="457200" rtl="0" eaLnBrk="1" latinLnBrk="0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SzPct val="115000"/>
              <a:buFont typeface="Arial"/>
              <a:buChar char="•"/>
              <a:defRPr sz="1900" b="0" i="0" kern="1200">
                <a:solidFill>
                  <a:schemeClr val="tx1"/>
                </a:solidFill>
                <a:latin typeface="Arial" pitchFamily="34" charset="0"/>
                <a:ea typeface="+mn-ea"/>
                <a:cs typeface="Arial"/>
              </a:defRPr>
            </a:lvl1pPr>
            <a:lvl2pPr marL="541338" indent="-271463" algn="l" defTabSz="457200" rtl="0" eaLnBrk="1" latinLnBrk="0" hangingPunct="1">
              <a:spcBef>
                <a:spcPct val="20000"/>
              </a:spcBef>
              <a:buSzPct val="100000"/>
              <a:buFont typeface="Arial" pitchFamily="34" charset="0"/>
              <a:buChar char="–"/>
              <a:tabLst>
                <a:tab pos="985838" algn="l"/>
              </a:tabLst>
              <a:defRPr sz="1600" i="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63588" indent="-211138" algn="l" defTabSz="457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001713" indent="-223838" algn="l" defTabSz="457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660400" indent="-215900" algn="l" defTabSz="457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000"/>
              <a:t>Source: Beginning Node.js - </a:t>
            </a:r>
            <a:r>
              <a:rPr lang="en-US" sz="2000"/>
              <a:t>by Basarat Ali Syed Apress, released: December 2014</a:t>
            </a:r>
            <a:endParaRPr lang="en-US" sz="2000" dirty="0"/>
          </a:p>
        </p:txBody>
      </p:sp>
      <p:pic>
        <p:nvPicPr>
          <p:cNvPr id="3074" name="Picture 2" descr="9781484201886_Fig02-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217" y="2188346"/>
            <a:ext cx="13010283" cy="691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01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7170" name="Picture 2" descr="http://www.ikea.com/ms/nl_NL/img/customer_service_new/servicedesk_676x24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839" y="815530"/>
            <a:ext cx="9627377" cy="262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416493" y="4572042"/>
            <a:ext cx="449311" cy="716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375885" y="4572042"/>
            <a:ext cx="449311" cy="716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335278" y="4572042"/>
            <a:ext cx="449311" cy="716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294670" y="4572042"/>
            <a:ext cx="449311" cy="716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254062" y="4572042"/>
            <a:ext cx="449311" cy="716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213454" y="4572042"/>
            <a:ext cx="449311" cy="716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172846" y="4572042"/>
            <a:ext cx="449311" cy="716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4132238" y="4572042"/>
            <a:ext cx="449311" cy="716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971648" y="4469631"/>
            <a:ext cx="1494071" cy="894994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dirty="0"/>
              <a:t>c</a:t>
            </a:r>
            <a:r>
              <a:rPr lang="nl-NL" dirty="0" smtClean="0"/>
              <a:t>ash</a:t>
            </a:r>
            <a:br>
              <a:rPr lang="nl-NL" dirty="0" smtClean="0"/>
            </a:br>
            <a:r>
              <a:rPr lang="nl-NL" dirty="0" smtClean="0"/>
              <a:t>registers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197918" y="5900914"/>
            <a:ext cx="682763" cy="13313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74837" y="7232263"/>
            <a:ext cx="2263512" cy="894994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pPr algn="r"/>
            <a:r>
              <a:rPr lang="nl-NL" dirty="0"/>
              <a:t>d</a:t>
            </a:r>
            <a:r>
              <a:rPr lang="nl-NL" dirty="0" smtClean="0"/>
              <a:t>esk </a:t>
            </a:r>
            <a:r>
              <a:rPr lang="nl-NL" dirty="0" err="1" smtClean="0"/>
              <a:t>to</a:t>
            </a:r>
            <a:r>
              <a:rPr lang="nl-NL" dirty="0" smtClean="0"/>
              <a:t> collect</a:t>
            </a:r>
          </a:p>
          <a:p>
            <a:pPr algn="r"/>
            <a:r>
              <a:rPr lang="nl-NL" dirty="0" smtClean="0"/>
              <a:t>large pieces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40418" y="2726161"/>
            <a:ext cx="4506238" cy="29699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smtClean="0"/>
              <a:t>Warehouse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3471125" y="8240488"/>
            <a:ext cx="825619" cy="525662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dirty="0" smtClean="0"/>
              <a:t>Exit</a:t>
            </a:r>
            <a:endParaRPr lang="en-US" dirty="0"/>
          </a:p>
        </p:txBody>
      </p:sp>
      <p:sp>
        <p:nvSpPr>
          <p:cNvPr id="17" name="Down Arrow 16"/>
          <p:cNvSpPr/>
          <p:nvPr/>
        </p:nvSpPr>
        <p:spPr>
          <a:xfrm>
            <a:off x="11947397" y="7232262"/>
            <a:ext cx="2063607" cy="235298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208026" y="5900914"/>
            <a:ext cx="3823475" cy="2662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</a:rPr>
              <a:t>aiting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</a:rPr>
              <a:t> area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668465" y="3429826"/>
            <a:ext cx="2266719" cy="525662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dirty="0"/>
              <a:t>s</a:t>
            </a:r>
            <a:r>
              <a:rPr lang="nl-NL" dirty="0" smtClean="0"/>
              <a:t>hopping area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8123921" y="4211127"/>
            <a:ext cx="0" cy="719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9079790" y="4211127"/>
            <a:ext cx="0" cy="719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0035658" y="4211127"/>
            <a:ext cx="0" cy="719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0991527" y="4211127"/>
            <a:ext cx="0" cy="719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1947396" y="4211127"/>
            <a:ext cx="0" cy="719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2903264" y="4211127"/>
            <a:ext cx="0" cy="719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13859133" y="4211127"/>
            <a:ext cx="0" cy="719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4815002" y="4211127"/>
            <a:ext cx="0" cy="719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ular Callout 19"/>
          <p:cNvSpPr/>
          <p:nvPr/>
        </p:nvSpPr>
        <p:spPr>
          <a:xfrm>
            <a:off x="3616172" y="7676104"/>
            <a:ext cx="6678499" cy="1843405"/>
          </a:xfrm>
          <a:prstGeom prst="wedgeRectCallout">
            <a:avLst>
              <a:gd name="adj1" fmla="val -68661"/>
              <a:gd name="adj2" fmla="val -9402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 err="1"/>
              <a:t>Only</a:t>
            </a:r>
            <a:r>
              <a:rPr lang="nl-NL" sz="2700" dirty="0"/>
              <a:t> a single desk </a:t>
            </a:r>
            <a:r>
              <a:rPr lang="nl-NL" sz="2700" dirty="0" err="1"/>
              <a:t>to</a:t>
            </a:r>
            <a:r>
              <a:rPr lang="nl-NL" sz="2700" dirty="0"/>
              <a:t> handle </a:t>
            </a:r>
            <a:r>
              <a:rPr lang="nl-NL" sz="2700" dirty="0" err="1"/>
              <a:t>all</a:t>
            </a:r>
            <a:r>
              <a:rPr lang="nl-NL" sz="2700" dirty="0"/>
              <a:t> </a:t>
            </a:r>
            <a:r>
              <a:rPr lang="nl-NL" sz="2700" dirty="0" err="1"/>
              <a:t>customers</a:t>
            </a:r>
            <a:r>
              <a:rPr lang="nl-NL" sz="2700" dirty="0"/>
              <a:t> </a:t>
            </a:r>
            <a:r>
              <a:rPr lang="nl-NL" sz="2700" dirty="0" err="1"/>
              <a:t>who</a:t>
            </a:r>
            <a:r>
              <a:rPr lang="nl-NL" sz="2700" dirty="0"/>
              <a:t> want </a:t>
            </a:r>
            <a:r>
              <a:rPr lang="nl-NL" sz="2700" dirty="0" err="1"/>
              <a:t>to</a:t>
            </a:r>
            <a:r>
              <a:rPr lang="nl-NL" sz="2700" dirty="0"/>
              <a:t> have stuff </a:t>
            </a:r>
            <a:r>
              <a:rPr lang="nl-NL" sz="2700" dirty="0" err="1"/>
              <a:t>from</a:t>
            </a:r>
            <a:r>
              <a:rPr lang="nl-NL" sz="2700" dirty="0"/>
              <a:t> </a:t>
            </a:r>
            <a:r>
              <a:rPr lang="nl-NL" sz="2700" dirty="0" err="1"/>
              <a:t>the</a:t>
            </a:r>
            <a:r>
              <a:rPr lang="nl-NL" sz="2700" dirty="0"/>
              <a:t> warehouse </a:t>
            </a:r>
            <a:r>
              <a:rPr lang="nl-NL" sz="2700" dirty="0" err="1"/>
              <a:t>brought</a:t>
            </a:r>
            <a:r>
              <a:rPr lang="nl-NL" sz="2700" dirty="0"/>
              <a:t> </a:t>
            </a:r>
            <a:r>
              <a:rPr lang="nl-NL" sz="2700" dirty="0" err="1"/>
              <a:t>to</a:t>
            </a:r>
            <a:r>
              <a:rPr lang="nl-NL" sz="2700" dirty="0"/>
              <a:t> </a:t>
            </a:r>
            <a:r>
              <a:rPr lang="nl-NL" sz="2700" dirty="0" err="1"/>
              <a:t>them</a:t>
            </a:r>
            <a:r>
              <a:rPr lang="nl-NL" sz="2700" dirty="0"/>
              <a:t> – </a:t>
            </a:r>
            <a:r>
              <a:rPr lang="nl-NL" sz="2700" dirty="0" err="1"/>
              <a:t>compare</a:t>
            </a:r>
            <a:r>
              <a:rPr lang="nl-NL" sz="2700" dirty="0"/>
              <a:t> </a:t>
            </a:r>
            <a:r>
              <a:rPr lang="nl-NL" sz="2700" dirty="0" err="1"/>
              <a:t>with</a:t>
            </a:r>
            <a:r>
              <a:rPr lang="nl-NL" sz="2700" dirty="0"/>
              <a:t> over a dozen cash registers 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48426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JavaScript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Image result for logo javascrip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392" y="3871595"/>
            <a:ext cx="5591175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5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Single Thread model in Node.js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5122" name="Picture 2" descr="9781484201886_Fig02-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131" y="2214105"/>
            <a:ext cx="13459082" cy="731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25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Single Thread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No </a:t>
            </a:r>
            <a:r>
              <a:rPr lang="nl-NL" dirty="0" err="1" smtClean="0"/>
              <a:t>synchronous</a:t>
            </a:r>
            <a:r>
              <a:rPr lang="nl-NL" dirty="0" smtClean="0"/>
              <a:t> calls or </a:t>
            </a:r>
            <a:r>
              <a:rPr lang="nl-NL" dirty="0" err="1" smtClean="0"/>
              <a:t>blocking</a:t>
            </a:r>
            <a:r>
              <a:rPr lang="nl-NL" dirty="0" smtClean="0"/>
              <a:t> </a:t>
            </a:r>
            <a:r>
              <a:rPr lang="nl-NL" dirty="0" err="1" smtClean="0"/>
              <a:t>waits</a:t>
            </a:r>
            <a:r>
              <a:rPr lang="nl-NL" dirty="0" smtClean="0"/>
              <a:t> are </a:t>
            </a:r>
            <a:r>
              <a:rPr lang="nl-NL" dirty="0" err="1" smtClean="0"/>
              <a:t>done</a:t>
            </a:r>
            <a:r>
              <a:rPr lang="nl-NL" dirty="0" smtClean="0"/>
              <a:t> on </a:t>
            </a:r>
            <a:r>
              <a:rPr lang="nl-NL" dirty="0" err="1" smtClean="0"/>
              <a:t>the</a:t>
            </a:r>
            <a:r>
              <a:rPr lang="nl-NL" dirty="0" smtClean="0"/>
              <a:t> thread</a:t>
            </a:r>
          </a:p>
          <a:p>
            <a:pPr lvl="1"/>
            <a:r>
              <a:rPr lang="nl-NL" dirty="0" smtClean="0"/>
              <a:t>intensive </a:t>
            </a:r>
            <a:r>
              <a:rPr lang="nl-NL" dirty="0" err="1" smtClean="0"/>
              <a:t>work</a:t>
            </a:r>
            <a:r>
              <a:rPr lang="nl-NL" dirty="0" smtClean="0"/>
              <a:t> </a:t>
            </a:r>
            <a:r>
              <a:rPr lang="nl-NL" dirty="0" err="1" smtClean="0"/>
              <a:t>too</a:t>
            </a:r>
            <a:r>
              <a:rPr lang="nl-NL" dirty="0" smtClean="0"/>
              <a:t> is </a:t>
            </a:r>
            <a:r>
              <a:rPr lang="nl-NL" dirty="0" err="1" smtClean="0"/>
              <a:t>pushed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another</a:t>
            </a:r>
            <a:r>
              <a:rPr lang="nl-NL" dirty="0" smtClean="0"/>
              <a:t> </a:t>
            </a:r>
            <a:r>
              <a:rPr lang="nl-NL" dirty="0" err="1" smtClean="0"/>
              <a:t>process</a:t>
            </a:r>
            <a:endParaRPr lang="nl-NL" dirty="0" smtClean="0"/>
          </a:p>
          <a:p>
            <a:r>
              <a:rPr lang="nl-NL" dirty="0" err="1" smtClean="0"/>
              <a:t>After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question is </a:t>
            </a:r>
            <a:r>
              <a:rPr lang="nl-NL" dirty="0" err="1" smtClean="0"/>
              <a:t>asked</a:t>
            </a:r>
            <a:r>
              <a:rPr lang="nl-NL" dirty="0" smtClean="0"/>
              <a:t>, </a:t>
            </a:r>
            <a:r>
              <a:rPr lang="nl-NL" dirty="0" err="1" smtClean="0"/>
              <a:t>the</a:t>
            </a:r>
            <a:r>
              <a:rPr lang="nl-NL" dirty="0" smtClean="0"/>
              <a:t> thread moves</a:t>
            </a:r>
          </a:p>
          <a:p>
            <a:r>
              <a:rPr lang="nl-NL" dirty="0" err="1" smtClean="0"/>
              <a:t>When</a:t>
            </a:r>
            <a:r>
              <a:rPr lang="nl-NL" dirty="0" smtClean="0"/>
              <a:t> a response </a:t>
            </a:r>
            <a:r>
              <a:rPr lang="nl-NL" dirty="0" err="1" smtClean="0"/>
              <a:t>arrives</a:t>
            </a:r>
            <a:r>
              <a:rPr lang="nl-NL" dirty="0" smtClean="0"/>
              <a:t> – as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asynchronous</a:t>
            </a:r>
            <a:r>
              <a:rPr lang="nl-NL" dirty="0" smtClean="0"/>
              <a:t> event –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callback</a:t>
            </a:r>
            <a:r>
              <a:rPr lang="nl-NL" dirty="0" smtClean="0"/>
              <a:t> </a:t>
            </a:r>
            <a:r>
              <a:rPr lang="nl-NL" dirty="0" err="1" smtClean="0"/>
              <a:t>function</a:t>
            </a:r>
            <a:r>
              <a:rPr lang="nl-NL" dirty="0" smtClean="0"/>
              <a:t> is </a:t>
            </a:r>
            <a:r>
              <a:rPr lang="nl-NL" dirty="0" err="1" smtClean="0"/>
              <a:t>given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opportuniy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act on </a:t>
            </a:r>
            <a:r>
              <a:rPr lang="nl-NL" dirty="0" err="1" smtClean="0"/>
              <a:t>it</a:t>
            </a:r>
            <a:endParaRPr lang="nl-NL" dirty="0" smtClean="0"/>
          </a:p>
          <a:p>
            <a:pPr lvl="1"/>
            <a:r>
              <a:rPr lang="nl-NL" dirty="0" err="1" smtClean="0"/>
              <a:t>Again</a:t>
            </a:r>
            <a:r>
              <a:rPr lang="nl-NL" dirty="0" smtClean="0"/>
              <a:t>, as </a:t>
            </a:r>
            <a:r>
              <a:rPr lang="nl-NL" dirty="0" err="1" smtClean="0"/>
              <a:t>quickly</a:t>
            </a:r>
            <a:r>
              <a:rPr lang="nl-NL" dirty="0" smtClean="0"/>
              <a:t> as </a:t>
            </a:r>
            <a:r>
              <a:rPr lang="nl-NL" dirty="0" err="1" smtClean="0"/>
              <a:t>possible</a:t>
            </a:r>
            <a:r>
              <a:rPr lang="nl-NL" dirty="0" smtClean="0"/>
              <a:t>,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tying</a:t>
            </a:r>
            <a:r>
              <a:rPr lang="nl-NL" dirty="0" smtClean="0"/>
              <a:t> up shared resources!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19458" name="Picture 2" descr="http://image.slidesharecdn.com/gkondalnodejsv0-140616003522-phpapp02/95/nodejs-server-side-js-11-638.jpg?cb=140287899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17" b="21343"/>
          <a:stretch/>
        </p:blipFill>
        <p:spPr bwMode="auto">
          <a:xfrm>
            <a:off x="7787640" y="6201676"/>
            <a:ext cx="8008188" cy="2939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10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Single Thread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No </a:t>
            </a:r>
            <a:r>
              <a:rPr lang="nl-NL" dirty="0" err="1" smtClean="0"/>
              <a:t>synchronous</a:t>
            </a:r>
            <a:r>
              <a:rPr lang="nl-NL" dirty="0" smtClean="0"/>
              <a:t> calls or </a:t>
            </a:r>
            <a:r>
              <a:rPr lang="nl-NL" dirty="0" err="1" smtClean="0"/>
              <a:t>blocking</a:t>
            </a:r>
            <a:r>
              <a:rPr lang="nl-NL" dirty="0" smtClean="0"/>
              <a:t> </a:t>
            </a:r>
            <a:r>
              <a:rPr lang="nl-NL" dirty="0" err="1" smtClean="0"/>
              <a:t>waits</a:t>
            </a:r>
            <a:r>
              <a:rPr lang="nl-NL" dirty="0" smtClean="0"/>
              <a:t> are </a:t>
            </a:r>
            <a:r>
              <a:rPr lang="nl-NL" dirty="0" err="1" smtClean="0"/>
              <a:t>done</a:t>
            </a:r>
            <a:r>
              <a:rPr lang="nl-NL" dirty="0" smtClean="0"/>
              <a:t> on </a:t>
            </a:r>
            <a:r>
              <a:rPr lang="nl-NL" dirty="0" err="1" smtClean="0"/>
              <a:t>the</a:t>
            </a:r>
            <a:r>
              <a:rPr lang="nl-NL" dirty="0" smtClean="0"/>
              <a:t> thread</a:t>
            </a:r>
          </a:p>
          <a:p>
            <a:pPr lvl="1"/>
            <a:r>
              <a:rPr lang="nl-NL" dirty="0" smtClean="0"/>
              <a:t>intensive </a:t>
            </a:r>
            <a:r>
              <a:rPr lang="nl-NL" dirty="0" err="1" smtClean="0"/>
              <a:t>work</a:t>
            </a:r>
            <a:r>
              <a:rPr lang="nl-NL" dirty="0" smtClean="0"/>
              <a:t> </a:t>
            </a:r>
            <a:r>
              <a:rPr lang="nl-NL" dirty="0" err="1" smtClean="0"/>
              <a:t>too</a:t>
            </a:r>
            <a:r>
              <a:rPr lang="nl-NL" dirty="0" smtClean="0"/>
              <a:t> is </a:t>
            </a:r>
            <a:r>
              <a:rPr lang="nl-NL" dirty="0" err="1" smtClean="0"/>
              <a:t>pushed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another</a:t>
            </a:r>
            <a:r>
              <a:rPr lang="nl-NL" dirty="0" smtClean="0"/>
              <a:t> </a:t>
            </a:r>
            <a:r>
              <a:rPr lang="nl-NL" dirty="0" err="1" smtClean="0"/>
              <a:t>process</a:t>
            </a:r>
            <a:endParaRPr lang="nl-NL" dirty="0" smtClean="0"/>
          </a:p>
          <a:p>
            <a:r>
              <a:rPr lang="nl-NL" dirty="0" err="1" smtClean="0"/>
              <a:t>After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question is </a:t>
            </a:r>
            <a:r>
              <a:rPr lang="nl-NL" dirty="0" err="1" smtClean="0"/>
              <a:t>asked</a:t>
            </a:r>
            <a:r>
              <a:rPr lang="nl-NL" dirty="0" smtClean="0"/>
              <a:t>, </a:t>
            </a:r>
            <a:r>
              <a:rPr lang="nl-NL" dirty="0" err="1" smtClean="0"/>
              <a:t>the</a:t>
            </a:r>
            <a:r>
              <a:rPr lang="nl-NL" dirty="0" smtClean="0"/>
              <a:t> thread moves</a:t>
            </a:r>
          </a:p>
          <a:p>
            <a:r>
              <a:rPr lang="nl-NL" dirty="0" err="1" smtClean="0"/>
              <a:t>When</a:t>
            </a:r>
            <a:r>
              <a:rPr lang="nl-NL" dirty="0" smtClean="0"/>
              <a:t> a response </a:t>
            </a:r>
            <a:r>
              <a:rPr lang="nl-NL" dirty="0" err="1" smtClean="0"/>
              <a:t>arrives</a:t>
            </a:r>
            <a:r>
              <a:rPr lang="nl-NL" dirty="0" smtClean="0"/>
              <a:t> – as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asynchronous</a:t>
            </a:r>
            <a:r>
              <a:rPr lang="nl-NL" dirty="0" smtClean="0"/>
              <a:t> event –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callback</a:t>
            </a:r>
            <a:r>
              <a:rPr lang="nl-NL" dirty="0" smtClean="0"/>
              <a:t> </a:t>
            </a:r>
            <a:r>
              <a:rPr lang="nl-NL" dirty="0" err="1" smtClean="0"/>
              <a:t>function</a:t>
            </a:r>
            <a:r>
              <a:rPr lang="nl-NL" dirty="0" smtClean="0"/>
              <a:t> is </a:t>
            </a:r>
            <a:r>
              <a:rPr lang="nl-NL" dirty="0" err="1" smtClean="0"/>
              <a:t>given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opportuniy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act on </a:t>
            </a:r>
            <a:r>
              <a:rPr lang="nl-NL" dirty="0" err="1" smtClean="0"/>
              <a:t>it</a:t>
            </a:r>
            <a:endParaRPr lang="nl-NL" dirty="0" smtClean="0"/>
          </a:p>
          <a:p>
            <a:pPr lvl="1"/>
            <a:r>
              <a:rPr lang="nl-NL" dirty="0" err="1" smtClean="0"/>
              <a:t>Again</a:t>
            </a:r>
            <a:r>
              <a:rPr lang="nl-NL" dirty="0" smtClean="0"/>
              <a:t>, as </a:t>
            </a:r>
            <a:r>
              <a:rPr lang="nl-NL" dirty="0" err="1" smtClean="0"/>
              <a:t>quickly</a:t>
            </a:r>
            <a:r>
              <a:rPr lang="nl-NL" dirty="0" smtClean="0"/>
              <a:t> as </a:t>
            </a:r>
            <a:r>
              <a:rPr lang="nl-NL" dirty="0" err="1" smtClean="0"/>
              <a:t>possible</a:t>
            </a:r>
            <a:r>
              <a:rPr lang="nl-NL" dirty="0" smtClean="0"/>
              <a:t>,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tying</a:t>
            </a:r>
            <a:r>
              <a:rPr lang="nl-NL" dirty="0" smtClean="0"/>
              <a:t> up shared resources!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19458" name="Picture 2" descr="http://image.slidesharecdn.com/gkondalnodejsv0-140616003522-phpapp02/95/nodejs-server-side-js-11-638.jpg?cb=140287899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17" b="21343"/>
          <a:stretch/>
        </p:blipFill>
        <p:spPr bwMode="auto">
          <a:xfrm>
            <a:off x="1391233" y="2431044"/>
            <a:ext cx="15546421" cy="570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46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21506" name="Picture 2" descr="http://image.slidesharecdn.com/toyorpt-121006155750-phpapp01/95/nodejs-toy-or-power-tool-7-728.jpg?cb=134953917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60"/>
          <a:stretch/>
        </p:blipFill>
        <p:spPr bwMode="auto">
          <a:xfrm>
            <a:off x="1296287" y="1092292"/>
            <a:ext cx="15819929" cy="8597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386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single thread way: </a:t>
            </a:r>
            <a:r>
              <a:rPr lang="nl-NL" dirty="0" err="1" smtClean="0"/>
              <a:t>Nginx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4098" name="Picture 2" descr="9781484201886_Fig02-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71" y="2442739"/>
            <a:ext cx="13800570" cy="486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camo.githubusercontent.com/8bd2cd2df049fe9b861a9f6705c4965e6623c142/687474703a2f2f692e696d6775722e636f6d2f446842624251462e706e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0" y="8358788"/>
            <a:ext cx="677354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78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single thread way: </a:t>
            </a:r>
            <a:r>
              <a:rPr lang="nl-NL" dirty="0" err="1" smtClean="0"/>
              <a:t>Nginx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4098" name="Picture 2" descr="9781484201886_Fig02-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71" y="2442739"/>
            <a:ext cx="13800570" cy="486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9781484201886_Fig02-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887" y="5001153"/>
            <a:ext cx="13095511" cy="4619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camo.githubusercontent.com/8bd2cd2df049fe9b861a9f6705c4965e6623c142/687474703a2f2f692e696d6775722e636f6d2f446842624251462e706e6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89" y="8968387"/>
            <a:ext cx="3386775" cy="60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73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Asynchronously</a:t>
            </a:r>
            <a:r>
              <a:rPr lang="nl-NL" dirty="0" smtClean="0"/>
              <a:t> </a:t>
            </a:r>
            <a:r>
              <a:rPr lang="nl-NL" dirty="0" err="1" smtClean="0"/>
              <a:t>assembling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HTTP response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Receive</a:t>
            </a:r>
            <a:r>
              <a:rPr lang="nl-NL" dirty="0" smtClean="0"/>
              <a:t> HTTP </a:t>
            </a:r>
            <a:r>
              <a:rPr lang="nl-NL" dirty="0" err="1" smtClean="0"/>
              <a:t>request</a:t>
            </a:r>
            <a:endParaRPr lang="nl-NL" dirty="0" smtClean="0"/>
          </a:p>
          <a:p>
            <a:pPr lvl="1"/>
            <a:r>
              <a:rPr lang="nl-NL" dirty="0" err="1" smtClean="0"/>
              <a:t>Possibly</a:t>
            </a:r>
            <a:r>
              <a:rPr lang="nl-NL" dirty="0" smtClean="0"/>
              <a:t> </a:t>
            </a:r>
            <a:r>
              <a:rPr lang="nl-NL" dirty="0" err="1" smtClean="0"/>
              <a:t>leverage</a:t>
            </a:r>
            <a:r>
              <a:rPr lang="nl-NL" dirty="0" smtClean="0"/>
              <a:t> cookie </a:t>
            </a:r>
            <a:r>
              <a:rPr lang="nl-NL" dirty="0" err="1" smtClean="0"/>
              <a:t>to</a:t>
            </a:r>
            <a:r>
              <a:rPr lang="nl-NL" dirty="0" smtClean="0"/>
              <a:t> re-</a:t>
            </a:r>
            <a:r>
              <a:rPr lang="nl-NL" dirty="0" err="1" smtClean="0"/>
              <a:t>establish</a:t>
            </a:r>
            <a:r>
              <a:rPr lang="nl-NL" dirty="0" smtClean="0"/>
              <a:t> state/context</a:t>
            </a:r>
          </a:p>
          <a:p>
            <a:r>
              <a:rPr lang="nl-NL" dirty="0" smtClean="0"/>
              <a:t>Set </a:t>
            </a:r>
            <a:r>
              <a:rPr lang="nl-NL" dirty="0" err="1" smtClean="0"/>
              <a:t>work</a:t>
            </a:r>
            <a:r>
              <a:rPr lang="nl-NL" dirty="0" smtClean="0"/>
              <a:t> in motion </a:t>
            </a:r>
            <a:r>
              <a:rPr lang="nl-NL" dirty="0" err="1" smtClean="0"/>
              <a:t>to</a:t>
            </a:r>
            <a:r>
              <a:rPr lang="nl-NL" dirty="0" smtClean="0"/>
              <a:t> collect data (remote API call, DB call) </a:t>
            </a:r>
            <a:r>
              <a:rPr lang="nl-NL" dirty="0" err="1" smtClean="0"/>
              <a:t>and</a:t>
            </a:r>
            <a:r>
              <a:rPr lang="nl-NL" dirty="0" smtClean="0"/>
              <a:t> register </a:t>
            </a:r>
            <a:r>
              <a:rPr lang="nl-NL" dirty="0" err="1" smtClean="0"/>
              <a:t>callback</a:t>
            </a:r>
            <a:r>
              <a:rPr lang="nl-NL" dirty="0" smtClean="0"/>
              <a:t> –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original</a:t>
            </a:r>
            <a:r>
              <a:rPr lang="nl-NL" dirty="0" smtClean="0"/>
              <a:t> </a:t>
            </a:r>
            <a:r>
              <a:rPr lang="nl-NL" dirty="0" err="1" smtClean="0"/>
              <a:t>request</a:t>
            </a:r>
            <a:r>
              <a:rPr lang="nl-NL" dirty="0" smtClean="0"/>
              <a:t> scope</a:t>
            </a:r>
          </a:p>
          <a:p>
            <a:r>
              <a:rPr lang="nl-NL" dirty="0" smtClean="0"/>
              <a:t>Stop processing, </a:t>
            </a:r>
            <a:r>
              <a:rPr lang="nl-NL" dirty="0" err="1" smtClean="0"/>
              <a:t>vanish</a:t>
            </a:r>
            <a:r>
              <a:rPr lang="nl-NL" dirty="0" smtClean="0"/>
              <a:t>, release resources</a:t>
            </a:r>
          </a:p>
          <a:p>
            <a:r>
              <a:rPr lang="nl-NL" dirty="0" err="1" smtClean="0"/>
              <a:t>When</a:t>
            </a:r>
            <a:r>
              <a:rPr lang="nl-NL" dirty="0" smtClean="0"/>
              <a:t> </a:t>
            </a:r>
            <a:r>
              <a:rPr lang="nl-NL" dirty="0" err="1" smtClean="0"/>
              <a:t>callback</a:t>
            </a:r>
            <a:r>
              <a:rPr lang="nl-NL" dirty="0" smtClean="0"/>
              <a:t> is </a:t>
            </a:r>
            <a:r>
              <a:rPr lang="nl-NL" dirty="0" err="1" smtClean="0"/>
              <a:t>invoked</a:t>
            </a:r>
            <a:r>
              <a:rPr lang="nl-NL" dirty="0" smtClean="0"/>
              <a:t>, </a:t>
            </a:r>
            <a:r>
              <a:rPr lang="nl-NL" dirty="0" err="1" smtClean="0"/>
              <a:t>use</a:t>
            </a:r>
            <a:r>
              <a:rPr lang="nl-NL" dirty="0" smtClean="0"/>
              <a:t> response </a:t>
            </a:r>
            <a:r>
              <a:rPr lang="nl-NL" dirty="0" err="1" smtClean="0"/>
              <a:t>to</a:t>
            </a:r>
            <a:r>
              <a:rPr lang="nl-NL" dirty="0" smtClean="0"/>
              <a:t> construct </a:t>
            </a:r>
            <a:r>
              <a:rPr lang="nl-NL" dirty="0" err="1" smtClean="0"/>
              <a:t>the</a:t>
            </a:r>
            <a:r>
              <a:rPr lang="nl-NL" dirty="0" smtClean="0"/>
              <a:t> response</a:t>
            </a:r>
          </a:p>
          <a:p>
            <a:pPr lvl="1"/>
            <a:r>
              <a:rPr lang="nl-NL" dirty="0" smtClean="0"/>
              <a:t>Complete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send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response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0136609" y="6420908"/>
            <a:ext cx="6166519" cy="235546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smtClean="0"/>
              <a:t>Callback == </a:t>
            </a:r>
            <a:r>
              <a:rPr lang="nl-NL" dirty="0" err="1" smtClean="0"/>
              <a:t>Closure</a:t>
            </a: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pPr algn="ctr"/>
            <a:r>
              <a:rPr lang="nl-NL" dirty="0" smtClean="0"/>
              <a:t>(</a:t>
            </a:r>
            <a:r>
              <a:rPr lang="nl-NL" dirty="0" err="1" smtClean="0"/>
              <a:t>function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execute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context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execute</a:t>
            </a:r>
            <a:r>
              <a:rPr lang="nl-NL" dirty="0" smtClean="0"/>
              <a:t> in)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25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Handson</a:t>
            </a:r>
            <a:r>
              <a:rPr lang="nl-NL" dirty="0" smtClean="0"/>
              <a:t> – Part 1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192144" y="3886218"/>
            <a:ext cx="14955977" cy="4221462"/>
          </a:xfrm>
        </p:spPr>
        <p:txBody>
          <a:bodyPr>
            <a:normAutofit fontScale="92500" lnSpcReduction="20000"/>
          </a:bodyPr>
          <a:lstStyle/>
          <a:p>
            <a:r>
              <a:rPr lang="nl-NL" dirty="0" err="1" smtClean="0"/>
              <a:t>Fetch</a:t>
            </a:r>
            <a:r>
              <a:rPr lang="nl-NL" dirty="0" smtClean="0"/>
              <a:t> Sources </a:t>
            </a:r>
            <a:r>
              <a:rPr lang="nl-NL" dirty="0" err="1" smtClean="0"/>
              <a:t>and</a:t>
            </a:r>
            <a:r>
              <a:rPr lang="nl-NL" dirty="0" smtClean="0"/>
              <a:t> Labs </a:t>
            </a:r>
            <a:r>
              <a:rPr lang="nl-NL" dirty="0" err="1" smtClean="0"/>
              <a:t>from</a:t>
            </a:r>
            <a:r>
              <a:rPr lang="nl-NL" dirty="0" smtClean="0"/>
              <a:t> GitHub</a:t>
            </a:r>
          </a:p>
          <a:p>
            <a:r>
              <a:rPr lang="nl-NL" dirty="0" err="1" smtClean="0"/>
              <a:t>Install</a:t>
            </a:r>
            <a:r>
              <a:rPr lang="nl-NL" dirty="0" smtClean="0"/>
              <a:t> Node </a:t>
            </a:r>
            <a:r>
              <a:rPr lang="nl-NL" dirty="0" smtClean="0"/>
              <a:t>v6 or v8 </a:t>
            </a:r>
            <a:r>
              <a:rPr lang="nl-NL" dirty="0" err="1" smtClean="0"/>
              <a:t>locally</a:t>
            </a:r>
            <a:r>
              <a:rPr lang="nl-NL" dirty="0" smtClean="0"/>
              <a:t> </a:t>
            </a:r>
            <a:r>
              <a:rPr lang="nl-NL" dirty="0" smtClean="0"/>
              <a:t>(or in VM or in Docker Container)</a:t>
            </a:r>
          </a:p>
          <a:p>
            <a:r>
              <a:rPr lang="nl-NL" dirty="0" smtClean="0"/>
              <a:t>Go </a:t>
            </a:r>
            <a:r>
              <a:rPr lang="nl-NL" dirty="0" err="1" smtClean="0"/>
              <a:t>through</a:t>
            </a:r>
            <a:r>
              <a:rPr lang="nl-NL" dirty="0" smtClean="0"/>
              <a:t>:</a:t>
            </a:r>
          </a:p>
          <a:p>
            <a:r>
              <a:rPr lang="nl-NL" dirty="0" smtClean="0"/>
              <a:t>Part 1 – </a:t>
            </a:r>
            <a:r>
              <a:rPr lang="nl-NL" dirty="0" err="1" smtClean="0"/>
              <a:t>Hello</a:t>
            </a:r>
            <a:r>
              <a:rPr lang="nl-NL" dirty="0" smtClean="0"/>
              <a:t> World</a:t>
            </a:r>
          </a:p>
          <a:p>
            <a:r>
              <a:rPr lang="nl-NL" dirty="0" smtClean="0"/>
              <a:t>Part 2 – </a:t>
            </a:r>
            <a:r>
              <a:rPr lang="nl-NL" dirty="0" err="1" smtClean="0"/>
              <a:t>Core</a:t>
            </a:r>
            <a:r>
              <a:rPr lang="nl-NL" dirty="0" smtClean="0"/>
              <a:t> HTTP</a:t>
            </a:r>
          </a:p>
          <a:p>
            <a:r>
              <a:rPr lang="nl-NL" dirty="0" smtClean="0"/>
              <a:t>Part 3 – Express</a:t>
            </a:r>
          </a:p>
          <a:p>
            <a:r>
              <a:rPr lang="nl-NL" dirty="0" smtClean="0"/>
              <a:t>Part 4 – </a:t>
            </a:r>
            <a:r>
              <a:rPr lang="nl-NL" dirty="0" err="1" smtClean="0"/>
              <a:t>Rich</a:t>
            </a:r>
            <a:r>
              <a:rPr lang="nl-NL" dirty="0" smtClean="0"/>
              <a:t> Client Web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94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Agenda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 err="1" smtClean="0">
                <a:solidFill>
                  <a:schemeClr val="tx1">
                    <a:lumMod val="75000"/>
                  </a:schemeClr>
                </a:solidFill>
              </a:rPr>
              <a:t>Introduction</a:t>
            </a:r>
            <a:r>
              <a:rPr lang="nl-NL" dirty="0" smtClean="0">
                <a:solidFill>
                  <a:schemeClr val="tx1">
                    <a:lumMod val="75000"/>
                  </a:schemeClr>
                </a:solidFill>
              </a:rPr>
              <a:t> of Node </a:t>
            </a:r>
            <a:br>
              <a:rPr lang="nl-NL" dirty="0" smtClean="0">
                <a:solidFill>
                  <a:schemeClr val="tx1">
                    <a:lumMod val="75000"/>
                  </a:schemeClr>
                </a:solidFill>
              </a:rPr>
            </a:br>
            <a:r>
              <a:rPr lang="nl-NL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nl-NL" dirty="0" err="1" smtClean="0">
                <a:solidFill>
                  <a:schemeClr val="tx1">
                    <a:lumMod val="75000"/>
                  </a:schemeClr>
                </a:solidFill>
              </a:rPr>
              <a:t>fka</a:t>
            </a:r>
            <a:r>
              <a:rPr lang="nl-NL" dirty="0" smtClean="0">
                <a:solidFill>
                  <a:schemeClr val="tx1">
                    <a:lumMod val="75000"/>
                  </a:schemeClr>
                </a:solidFill>
              </a:rPr>
              <a:t> Node.JS)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Server side </a:t>
            </a:r>
            <a:r>
              <a:rPr lang="nl-NL" dirty="0" err="1" smtClean="0"/>
              <a:t>JavaScript</a:t>
            </a:r>
            <a:r>
              <a:rPr lang="nl-NL" dirty="0" smtClean="0"/>
              <a:t> – </a:t>
            </a:r>
            <a:r>
              <a:rPr lang="nl-NL" dirty="0" err="1" smtClean="0"/>
              <a:t>hello</a:t>
            </a:r>
            <a:r>
              <a:rPr lang="nl-NL" dirty="0" smtClean="0"/>
              <a:t> </a:t>
            </a:r>
            <a:r>
              <a:rPr lang="nl-NL" dirty="0" err="1" smtClean="0"/>
              <a:t>world</a:t>
            </a:r>
            <a:r>
              <a:rPr lang="nl-NL" dirty="0" smtClean="0"/>
              <a:t>!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nl-NL" dirty="0" smtClean="0"/>
              <a:t>The node </a:t>
            </a:r>
            <a:r>
              <a:rPr lang="nl-NL" dirty="0" err="1" smtClean="0"/>
              <a:t>ecosystem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2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HTTP </a:t>
            </a:r>
            <a:r>
              <a:rPr lang="nl-NL" dirty="0" err="1" smtClean="0"/>
              <a:t>Request</a:t>
            </a:r>
            <a:r>
              <a:rPr lang="nl-NL" dirty="0" smtClean="0"/>
              <a:t> Handling, Express &amp; </a:t>
            </a:r>
            <a:r>
              <a:rPr lang="nl-NL" dirty="0" err="1" smtClean="0"/>
              <a:t>outbound</a:t>
            </a:r>
            <a:r>
              <a:rPr lang="nl-NL" dirty="0" smtClean="0"/>
              <a:t> HTTP Calls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Handson</a:t>
            </a:r>
            <a:r>
              <a:rPr lang="nl-NL" dirty="0" smtClean="0"/>
              <a:t> Workshop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nl-NL" dirty="0" smtClean="0"/>
              <a:t>Server push, </a:t>
            </a:r>
            <a:r>
              <a:rPr lang="nl-NL" dirty="0" err="1" smtClean="0"/>
              <a:t>emailing</a:t>
            </a:r>
            <a:r>
              <a:rPr lang="nl-NL" dirty="0" smtClean="0"/>
              <a:t>, </a:t>
            </a:r>
            <a:r>
              <a:rPr lang="nl-NL" dirty="0" err="1" smtClean="0"/>
              <a:t>promises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interacting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&amp; Oracle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nl-NL" dirty="0" smtClean="0"/>
              <a:t>More </a:t>
            </a:r>
            <a:r>
              <a:rPr lang="nl-NL" dirty="0" err="1" smtClean="0"/>
              <a:t>Handson</a:t>
            </a:r>
            <a:r>
              <a:rPr lang="nl-NL" dirty="0" smtClean="0"/>
              <a:t> 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18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Artist API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>
          <a:xfrm>
            <a:off x="1917701" y="1887221"/>
            <a:ext cx="11942763" cy="5727700"/>
          </a:xfrm>
        </p:spPr>
        <p:txBody>
          <a:bodyPr/>
          <a:lstStyle/>
          <a:p>
            <a:r>
              <a:rPr lang="nl-NL" dirty="0" err="1" smtClean="0"/>
              <a:t>Provide</a:t>
            </a:r>
            <a:r>
              <a:rPr lang="nl-NL" dirty="0" smtClean="0"/>
              <a:t> </a:t>
            </a:r>
            <a:r>
              <a:rPr lang="nl-NL" dirty="0" err="1" smtClean="0"/>
              <a:t>rich</a:t>
            </a:r>
            <a:r>
              <a:rPr lang="nl-NL" dirty="0" smtClean="0"/>
              <a:t> JSON </a:t>
            </a:r>
            <a:r>
              <a:rPr lang="nl-NL" dirty="0" err="1" smtClean="0"/>
              <a:t>message</a:t>
            </a:r>
            <a:r>
              <a:rPr lang="nl-NL" dirty="0" smtClean="0"/>
              <a:t> for </a:t>
            </a:r>
            <a:r>
              <a:rPr lang="nl-NL" dirty="0" err="1" smtClean="0"/>
              <a:t>an</a:t>
            </a:r>
            <a:r>
              <a:rPr lang="nl-NL" dirty="0" smtClean="0"/>
              <a:t> artist</a:t>
            </a:r>
          </a:p>
          <a:p>
            <a:r>
              <a:rPr lang="nl-NL" dirty="0" err="1" smtClean="0"/>
              <a:t>External</a:t>
            </a:r>
            <a:r>
              <a:rPr lang="nl-NL" dirty="0" smtClean="0"/>
              <a:t> </a:t>
            </a:r>
            <a:r>
              <a:rPr lang="nl-NL" dirty="0" err="1" smtClean="0"/>
              <a:t>APIs</a:t>
            </a:r>
            <a:r>
              <a:rPr lang="nl-NL" dirty="0" smtClean="0"/>
              <a:t> </a:t>
            </a:r>
            <a:r>
              <a:rPr lang="nl-NL" dirty="0" err="1" smtClean="0"/>
              <a:t>invoked</a:t>
            </a:r>
            <a:r>
              <a:rPr lang="nl-NL" dirty="0"/>
              <a:t> </a:t>
            </a:r>
            <a:r>
              <a:rPr lang="nl-NL" dirty="0" smtClean="0"/>
              <a:t>at </a:t>
            </a:r>
            <a:r>
              <a:rPr lang="nl-NL" dirty="0" err="1" smtClean="0"/>
              <a:t>Spotify</a:t>
            </a:r>
            <a:endParaRPr lang="nl-NL" dirty="0" smtClean="0"/>
          </a:p>
          <a:p>
            <a:r>
              <a:rPr lang="nl-NL" dirty="0" err="1" smtClean="0"/>
              <a:t>External</a:t>
            </a:r>
            <a:r>
              <a:rPr lang="nl-NL" dirty="0" smtClean="0"/>
              <a:t> calls are made in parallel</a:t>
            </a:r>
          </a:p>
          <a:p>
            <a:pPr lvl="1"/>
            <a:r>
              <a:rPr lang="nl-NL" dirty="0" err="1" smtClean="0"/>
              <a:t>Waiting</a:t>
            </a:r>
            <a:r>
              <a:rPr lang="nl-NL" dirty="0" smtClean="0"/>
              <a:t> is </a:t>
            </a:r>
            <a:r>
              <a:rPr lang="nl-NL" dirty="0" err="1" smtClean="0"/>
              <a:t>done</a:t>
            </a:r>
            <a:r>
              <a:rPr lang="nl-NL" dirty="0" smtClean="0"/>
              <a:t> in parallel</a:t>
            </a:r>
          </a:p>
          <a:p>
            <a:pPr lvl="1"/>
            <a:r>
              <a:rPr lang="nl-NL" dirty="0" err="1" smtClean="0"/>
              <a:t>Constructing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response is </a:t>
            </a:r>
            <a:r>
              <a:rPr lang="nl-NL" dirty="0" err="1" smtClean="0"/>
              <a:t>done</a:t>
            </a:r>
            <a:r>
              <a:rPr lang="nl-NL" dirty="0" smtClean="0"/>
              <a:t> </a:t>
            </a:r>
            <a:r>
              <a:rPr lang="nl-NL" dirty="0" err="1" smtClean="0"/>
              <a:t>when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responses are in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5" name="Cloud 4"/>
          <p:cNvSpPr/>
          <p:nvPr/>
        </p:nvSpPr>
        <p:spPr>
          <a:xfrm>
            <a:off x="13449476" y="7161259"/>
            <a:ext cx="3892364" cy="1379480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i.kinja-img.com/gawker-media/image/upload/s--orhKhzhJ--/c_fill,fl_progressive,g_north,h_358,q_80,w_636/18iwgcfj83c3gpng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9324" y="7195249"/>
            <a:ext cx="2070022" cy="87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the.echonest.com/static/img/logos/250x200_lt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4335" y="7129851"/>
            <a:ext cx="2242553" cy="134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9725183" y="7097230"/>
            <a:ext cx="2457948" cy="1363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/>
              <a:t>Integration Tier</a:t>
            </a:r>
          </a:p>
          <a:p>
            <a:pPr algn="ctr"/>
            <a:endParaRPr lang="nl-NL" sz="2700" dirty="0"/>
          </a:p>
        </p:txBody>
      </p:sp>
      <p:pic>
        <p:nvPicPr>
          <p:cNvPr id="9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1737" y="7949142"/>
            <a:ext cx="3144286" cy="117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304605" y="6370077"/>
            <a:ext cx="2505566" cy="987327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GET </a:t>
            </a:r>
            <a:r>
              <a:rPr lang="nl-NL" sz="2700" i="1" dirty="0" err="1"/>
              <a:t>request</a:t>
            </a:r>
            <a:endParaRPr lang="nl-NL" sz="2700" i="1" dirty="0"/>
          </a:p>
          <a:p>
            <a:r>
              <a:rPr lang="nl-NL" sz="2700" i="1" dirty="0"/>
              <a:t>for </a:t>
            </a:r>
            <a:r>
              <a:rPr lang="nl-NL" sz="2700" i="1" dirty="0" err="1"/>
              <a:t>some</a:t>
            </a:r>
            <a:r>
              <a:rPr lang="nl-NL" sz="2700" i="1" dirty="0"/>
              <a:t> artist</a:t>
            </a:r>
            <a:endParaRPr lang="en-US" sz="2700" i="1" dirty="0"/>
          </a:p>
        </p:txBody>
      </p:sp>
      <p:sp>
        <p:nvSpPr>
          <p:cNvPr id="11" name="Right Arrow 10"/>
          <p:cNvSpPr/>
          <p:nvPr/>
        </p:nvSpPr>
        <p:spPr>
          <a:xfrm>
            <a:off x="11910026" y="7846730"/>
            <a:ext cx="2904976" cy="7168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pic>
        <p:nvPicPr>
          <p:cNvPr id="12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678" y="8786973"/>
            <a:ext cx="3560602" cy="8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Arrow 12"/>
          <p:cNvSpPr/>
          <p:nvPr/>
        </p:nvSpPr>
        <p:spPr>
          <a:xfrm>
            <a:off x="11967388" y="7199641"/>
            <a:ext cx="2164850" cy="86948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cxnSp>
        <p:nvCxnSpPr>
          <p:cNvPr id="15" name="Elbow Connector 14"/>
          <p:cNvCxnSpPr>
            <a:stCxn id="12290" idx="3"/>
            <a:endCxn id="8" idx="1"/>
          </p:cNvCxnSpPr>
          <p:nvPr/>
        </p:nvCxnSpPr>
        <p:spPr>
          <a:xfrm>
            <a:off x="7355077" y="7199641"/>
            <a:ext cx="2370107" cy="57957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2567242" y="7437084"/>
            <a:ext cx="1291891" cy="0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2220501" y="7539496"/>
            <a:ext cx="1291891" cy="0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2430689" y="7641907"/>
            <a:ext cx="1291891" cy="0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2220501" y="7744319"/>
            <a:ext cx="1291891" cy="0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2567242" y="8153964"/>
            <a:ext cx="1974655" cy="0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2220501" y="8256376"/>
            <a:ext cx="2048290" cy="6012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2430689" y="8358787"/>
            <a:ext cx="2111207" cy="0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4" y="5505989"/>
            <a:ext cx="7287763" cy="3387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4" y="6029787"/>
            <a:ext cx="7985703" cy="680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237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Tiobe</a:t>
            </a:r>
            <a:r>
              <a:rPr lang="nl-NL" dirty="0" smtClean="0"/>
              <a:t> – long term </a:t>
            </a:r>
            <a:r>
              <a:rPr lang="nl-NL" dirty="0" err="1" smtClean="0"/>
              <a:t>history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561" y="1568768"/>
            <a:ext cx="12705398" cy="7853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336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async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 smtClean="0"/>
              <a:t>The node module </a:t>
            </a:r>
            <a:r>
              <a:rPr lang="nl-NL" dirty="0" err="1" smtClean="0"/>
              <a:t>async</a:t>
            </a:r>
            <a:r>
              <a:rPr lang="nl-NL" dirty="0" smtClean="0"/>
              <a:t> is a </a:t>
            </a:r>
            <a:r>
              <a:rPr lang="en-US" dirty="0" smtClean="0"/>
              <a:t>utility </a:t>
            </a:r>
            <a:r>
              <a:rPr lang="en-US" dirty="0"/>
              <a:t>module which provides straight-forward, powerful functions for working with asynchronous JavaScript. </a:t>
            </a:r>
            <a:endParaRPr lang="en-US" dirty="0" smtClean="0"/>
          </a:p>
          <a:p>
            <a:r>
              <a:rPr lang="nl-NL" dirty="0" err="1" smtClean="0"/>
              <a:t>Available</a:t>
            </a:r>
            <a:r>
              <a:rPr lang="nl-NL" dirty="0" smtClean="0"/>
              <a:t> for server side Node.js </a:t>
            </a:r>
            <a:r>
              <a:rPr lang="nl-NL" dirty="0" err="1" smtClean="0"/>
              <a:t>and</a:t>
            </a:r>
            <a:r>
              <a:rPr lang="nl-NL" dirty="0" smtClean="0"/>
              <a:t> for </a:t>
            </a:r>
            <a:r>
              <a:rPr lang="nl-NL" dirty="0" err="1" smtClean="0"/>
              <a:t>use</a:t>
            </a:r>
            <a:r>
              <a:rPr lang="nl-NL" dirty="0" smtClean="0"/>
              <a:t> in </a:t>
            </a:r>
            <a:r>
              <a:rPr lang="nl-NL" dirty="0" err="1" smtClean="0"/>
              <a:t>the</a:t>
            </a:r>
            <a:r>
              <a:rPr lang="nl-NL" dirty="0" smtClean="0"/>
              <a:t> browser </a:t>
            </a:r>
            <a:r>
              <a:rPr lang="nl-NL" dirty="0" err="1" smtClean="0"/>
              <a:t>client</a:t>
            </a:r>
            <a:endParaRPr lang="en-US" dirty="0" smtClean="0"/>
          </a:p>
          <a:p>
            <a:r>
              <a:rPr lang="nl-NL" dirty="0" smtClean="0"/>
              <a:t>Program </a:t>
            </a:r>
            <a:r>
              <a:rPr lang="nl-NL" dirty="0" err="1" smtClean="0"/>
              <a:t>easily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asynchronous</a:t>
            </a:r>
            <a:r>
              <a:rPr lang="nl-NL" dirty="0" smtClean="0"/>
              <a:t> </a:t>
            </a:r>
            <a:r>
              <a:rPr lang="nl-NL" dirty="0" err="1" smtClean="0"/>
              <a:t>interactions</a:t>
            </a:r>
            <a:endParaRPr lang="nl-NL" dirty="0" smtClean="0"/>
          </a:p>
          <a:p>
            <a:pPr lvl="1"/>
            <a:r>
              <a:rPr lang="nl-NL" dirty="0" err="1" smtClean="0"/>
              <a:t>Coordinate</a:t>
            </a:r>
            <a:r>
              <a:rPr lang="nl-NL" dirty="0" smtClean="0"/>
              <a:t> parallel or </a:t>
            </a:r>
            <a:r>
              <a:rPr lang="nl-NL" dirty="0" err="1" smtClean="0"/>
              <a:t>sequential</a:t>
            </a:r>
            <a:r>
              <a:rPr lang="nl-NL" dirty="0" smtClean="0"/>
              <a:t> calls </a:t>
            </a:r>
            <a:r>
              <a:rPr lang="nl-NL" dirty="0" err="1" smtClean="0"/>
              <a:t>and</a:t>
            </a:r>
            <a:r>
              <a:rPr lang="nl-NL" dirty="0" smtClean="0"/>
              <a:t> deal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errors</a:t>
            </a:r>
            <a:endParaRPr lang="en-US" dirty="0" smtClean="0"/>
          </a:p>
          <a:p>
            <a:r>
              <a:rPr lang="nl-NL" dirty="0" err="1" smtClean="0"/>
              <a:t>Example</a:t>
            </a:r>
            <a:r>
              <a:rPr lang="nl-NL" dirty="0" smtClean="0"/>
              <a:t> operations:</a:t>
            </a:r>
          </a:p>
          <a:p>
            <a:pPr lvl="1"/>
            <a:r>
              <a:rPr lang="nl-NL" dirty="0" smtClean="0"/>
              <a:t>Map</a:t>
            </a:r>
          </a:p>
          <a:p>
            <a:pPr lvl="1"/>
            <a:r>
              <a:rPr lang="nl-NL" dirty="0" err="1" smtClean="0"/>
              <a:t>Reduce</a:t>
            </a:r>
            <a:endParaRPr lang="nl-NL" dirty="0" smtClean="0"/>
          </a:p>
          <a:p>
            <a:pPr lvl="1"/>
            <a:r>
              <a:rPr lang="nl-NL" dirty="0" smtClean="0"/>
              <a:t>Filter</a:t>
            </a:r>
          </a:p>
          <a:p>
            <a:pPr lvl="1"/>
            <a:r>
              <a:rPr lang="nl-NL" dirty="0" err="1" smtClean="0"/>
              <a:t>Waterfall</a:t>
            </a:r>
            <a:endParaRPr lang="nl-NL" dirty="0" smtClean="0"/>
          </a:p>
          <a:p>
            <a:pPr lvl="1"/>
            <a:r>
              <a:rPr lang="nl-NL" dirty="0" smtClean="0"/>
              <a:t>Parallel</a:t>
            </a:r>
          </a:p>
          <a:p>
            <a:pPr lvl="1"/>
            <a:r>
              <a:rPr lang="nl-NL" dirty="0" err="1" smtClean="0"/>
              <a:t>ForEachOf</a:t>
            </a:r>
            <a:endParaRPr lang="nl-NL" dirty="0" smtClean="0"/>
          </a:p>
          <a:p>
            <a:pPr lvl="1"/>
            <a:r>
              <a:rPr lang="nl-NL" dirty="0" smtClean="0"/>
              <a:t>Series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16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async</a:t>
            </a:r>
            <a:r>
              <a:rPr lang="nl-NL" dirty="0" smtClean="0"/>
              <a:t> – </a:t>
            </a:r>
            <a:r>
              <a:rPr lang="nl-NL" dirty="0" err="1" smtClean="0"/>
              <a:t>execute</a:t>
            </a:r>
            <a:r>
              <a:rPr lang="nl-NL" dirty="0" smtClean="0"/>
              <a:t> in parallel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917701" y="1811021"/>
            <a:ext cx="11942763" cy="57277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61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64045" y="1626446"/>
            <a:ext cx="15190356" cy="7912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 sz="2000"/>
          </a:p>
        </p:txBody>
      </p:sp>
      <p:sp>
        <p:nvSpPr>
          <p:cNvPr id="6" name="TextBox 5"/>
          <p:cNvSpPr txBox="1"/>
          <p:nvPr/>
        </p:nvSpPr>
        <p:spPr>
          <a:xfrm>
            <a:off x="1101205" y="1626447"/>
            <a:ext cx="14474075" cy="6434972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async</a:t>
            </a:r>
            <a:r>
              <a:rPr lang="en-US" dirty="0">
                <a:latin typeface="Lucida Console" panose="020B0609040504020204" pitchFamily="49" charset="0"/>
              </a:rPr>
              <a:t> = require(‘</a:t>
            </a:r>
            <a:r>
              <a:rPr lang="en-US" dirty="0" err="1">
                <a:latin typeface="Lucida Console" panose="020B0609040504020204" pitchFamily="49" charset="0"/>
              </a:rPr>
              <a:t>async</a:t>
            </a:r>
            <a:r>
              <a:rPr lang="en-US" dirty="0">
                <a:latin typeface="Lucida Console" panose="020B0609040504020204" pitchFamily="49" charset="0"/>
              </a:rPr>
              <a:t>')</a:t>
            </a:r>
          </a:p>
          <a:p>
            <a:r>
              <a:rPr lang="en-US" dirty="0">
                <a:latin typeface="Lucida Console" panose="020B0609040504020204" pitchFamily="49" charset="0"/>
              </a:rPr>
              <a:t>,   fs = require(‘fs');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 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obj</a:t>
            </a:r>
            <a:r>
              <a:rPr lang="en-US" dirty="0">
                <a:latin typeface="Lucida Console" panose="020B0609040504020204" pitchFamily="49" charset="0"/>
              </a:rPr>
              <a:t> = {dev: "/</a:t>
            </a:r>
            <a:r>
              <a:rPr lang="en-US" dirty="0" err="1">
                <a:latin typeface="Lucida Console" panose="020B0609040504020204" pitchFamily="49" charset="0"/>
              </a:rPr>
              <a:t>dev.json</a:t>
            </a:r>
            <a:r>
              <a:rPr lang="en-US" dirty="0">
                <a:latin typeface="Lucida Console" panose="020B0609040504020204" pitchFamily="49" charset="0"/>
              </a:rPr>
              <a:t>", test: "/</a:t>
            </a:r>
            <a:r>
              <a:rPr lang="en-US" dirty="0" err="1">
                <a:latin typeface="Lucida Console" panose="020B0609040504020204" pitchFamily="49" charset="0"/>
              </a:rPr>
              <a:t>test.json</a:t>
            </a:r>
            <a:r>
              <a:rPr lang="en-US" dirty="0">
                <a:latin typeface="Lucida Console" panose="020B0609040504020204" pitchFamily="49" charset="0"/>
              </a:rPr>
              <a:t>", prod: "/</a:t>
            </a:r>
            <a:r>
              <a:rPr lang="en-US" dirty="0" err="1">
                <a:latin typeface="Lucida Console" panose="020B0609040504020204" pitchFamily="49" charset="0"/>
              </a:rPr>
              <a:t>prod.json</a:t>
            </a:r>
            <a:r>
              <a:rPr lang="en-US" dirty="0">
                <a:latin typeface="Lucida Console" panose="020B0609040504020204" pitchFamily="49" charset="0"/>
              </a:rPr>
              <a:t>"};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configs</a:t>
            </a:r>
            <a:r>
              <a:rPr lang="en-US" dirty="0">
                <a:latin typeface="Lucida Console" panose="020B0609040504020204" pitchFamily="49" charset="0"/>
              </a:rPr>
              <a:t> = {};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b="1" dirty="0" err="1">
                <a:latin typeface="Lucida Console" panose="020B0609040504020204" pitchFamily="49" charset="0"/>
              </a:rPr>
              <a:t>async.forEachOf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obj</a:t>
            </a:r>
            <a:r>
              <a:rPr lang="en-US" dirty="0">
                <a:latin typeface="Lucida Console" panose="020B0609040504020204" pitchFamily="49" charset="0"/>
              </a:rPr>
              <a:t>, function (value, key, callback) {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     … // work on populating </a:t>
            </a:r>
            <a:r>
              <a:rPr lang="en-US" dirty="0" err="1" smtClean="0">
                <a:latin typeface="Lucida Console" panose="020B0609040504020204" pitchFamily="49" charset="0"/>
              </a:rPr>
              <a:t>configs</a:t>
            </a:r>
            <a:r>
              <a:rPr lang="en-US" dirty="0" smtClean="0">
                <a:latin typeface="Lucida Console" panose="020B0609040504020204" pitchFamily="49" charset="0"/>
              </a:rPr>
              <a:t/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/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/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/>
            </a:r>
            <a:br>
              <a:rPr lang="en-US" dirty="0" smtClean="0">
                <a:latin typeface="Lucida Console" panose="020B0609040504020204" pitchFamily="49" charset="0"/>
              </a:rPr>
            </a:b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}, function (err) { // when all parallel actions are done – do something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if (err) { </a:t>
            </a:r>
            <a:r>
              <a:rPr lang="en-US" dirty="0" err="1">
                <a:latin typeface="Lucida Console" panose="020B0609040504020204" pitchFamily="49" charset="0"/>
              </a:rPr>
              <a:t>console.error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err.message</a:t>
            </a:r>
            <a:r>
              <a:rPr lang="en-US" dirty="0">
                <a:latin typeface="Lucida Console" panose="020B0609040504020204" pitchFamily="49" charset="0"/>
              </a:rPr>
              <a:t>); return;}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// </a:t>
            </a:r>
            <a:r>
              <a:rPr lang="en-US" dirty="0" err="1">
                <a:latin typeface="Lucida Console" panose="020B0609040504020204" pitchFamily="49" charset="0"/>
              </a:rPr>
              <a:t>configs</a:t>
            </a:r>
            <a:r>
              <a:rPr lang="en-US" dirty="0">
                <a:latin typeface="Lucida Console" panose="020B0609040504020204" pitchFamily="49" charset="0"/>
              </a:rPr>
              <a:t> is now a map of JSON data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err="1">
                <a:latin typeface="Lucida Console" panose="020B0609040504020204" pitchFamily="49" charset="0"/>
              </a:rPr>
              <a:t>doSomethingWith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configs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dirty="0">
                <a:latin typeface="Lucida Console" panose="020B0609040504020204" pitchFamily="49" charset="0"/>
              </a:rPr>
              <a:t>})</a:t>
            </a:r>
          </a:p>
        </p:txBody>
      </p:sp>
      <p:sp>
        <p:nvSpPr>
          <p:cNvPr id="3" name="Rectangular Callout 2"/>
          <p:cNvSpPr/>
          <p:nvPr/>
        </p:nvSpPr>
        <p:spPr>
          <a:xfrm>
            <a:off x="4205362" y="3206537"/>
            <a:ext cx="2731053" cy="512057"/>
          </a:xfrm>
          <a:prstGeom prst="wedgeRectCallout">
            <a:avLst>
              <a:gd name="adj1" fmla="val -72566"/>
              <a:gd name="adj2" fmla="val 9424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/>
              <a:t>For </a:t>
            </a:r>
            <a:r>
              <a:rPr lang="nl-NL" sz="2000" dirty="0" err="1"/>
              <a:t>each</a:t>
            </a:r>
            <a:r>
              <a:rPr lang="nl-NL" sz="2000" dirty="0"/>
              <a:t> property in </a:t>
            </a:r>
            <a:r>
              <a:rPr lang="nl-NL" sz="2000" dirty="0" err="1"/>
              <a:t>the</a:t>
            </a:r>
            <a:r>
              <a:rPr lang="nl-NL" sz="2000" dirty="0"/>
              <a:t> object…</a:t>
            </a:r>
            <a:endParaRPr lang="en-US" sz="2000" dirty="0"/>
          </a:p>
        </p:txBody>
      </p:sp>
      <p:sp>
        <p:nvSpPr>
          <p:cNvPr id="7" name="Rectangular Callout 6"/>
          <p:cNvSpPr/>
          <p:nvPr/>
        </p:nvSpPr>
        <p:spPr>
          <a:xfrm>
            <a:off x="8791501" y="3224862"/>
            <a:ext cx="2731053" cy="512057"/>
          </a:xfrm>
          <a:prstGeom prst="wedgeRectCallout">
            <a:avLst>
              <a:gd name="adj1" fmla="val -141203"/>
              <a:gd name="adj2" fmla="val 10317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/>
              <a:t>… </a:t>
            </a:r>
            <a:r>
              <a:rPr lang="nl-NL" sz="2000" dirty="0" err="1"/>
              <a:t>execute</a:t>
            </a:r>
            <a:r>
              <a:rPr lang="nl-NL" sz="2000" dirty="0"/>
              <a:t> </a:t>
            </a:r>
            <a:r>
              <a:rPr lang="nl-NL" sz="2000" dirty="0" err="1"/>
              <a:t>this</a:t>
            </a:r>
            <a:r>
              <a:rPr lang="nl-NL" sz="2000" dirty="0"/>
              <a:t> </a:t>
            </a:r>
            <a:r>
              <a:rPr lang="nl-NL" sz="2000" dirty="0" err="1"/>
              <a:t>function</a:t>
            </a:r>
            <a:endParaRPr lang="en-US" sz="2000" dirty="0"/>
          </a:p>
        </p:txBody>
      </p:sp>
      <p:sp>
        <p:nvSpPr>
          <p:cNvPr id="11" name="Rectangular Callout 10"/>
          <p:cNvSpPr/>
          <p:nvPr/>
        </p:nvSpPr>
        <p:spPr>
          <a:xfrm>
            <a:off x="7541937" y="5143035"/>
            <a:ext cx="5189002" cy="512057"/>
          </a:xfrm>
          <a:prstGeom prst="wedgeRectCallout">
            <a:avLst>
              <a:gd name="adj1" fmla="val -131684"/>
              <a:gd name="adj2" fmla="val 1421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err="1"/>
              <a:t>When</a:t>
            </a:r>
            <a:r>
              <a:rPr lang="nl-NL" sz="2000" dirty="0"/>
              <a:t> </a:t>
            </a:r>
            <a:r>
              <a:rPr lang="nl-NL" sz="2000" dirty="0" err="1"/>
              <a:t>all</a:t>
            </a:r>
            <a:r>
              <a:rPr lang="nl-NL" sz="2000" dirty="0"/>
              <a:t> parallel branches </a:t>
            </a:r>
            <a:r>
              <a:rPr lang="nl-NL" sz="2000" dirty="0" err="1"/>
              <a:t>under</a:t>
            </a:r>
            <a:r>
              <a:rPr lang="nl-NL" sz="2000" dirty="0"/>
              <a:t> </a:t>
            </a:r>
            <a:r>
              <a:rPr lang="nl-NL" sz="2000" dirty="0" err="1"/>
              <a:t>forEachOf</a:t>
            </a:r>
            <a:r>
              <a:rPr lang="nl-NL" sz="2000" dirty="0"/>
              <a:t> are </a:t>
            </a:r>
            <a:r>
              <a:rPr lang="nl-NL" sz="2000" dirty="0" err="1"/>
              <a:t>done</a:t>
            </a:r>
            <a:r>
              <a:rPr lang="nl-NL" sz="2000" dirty="0"/>
              <a:t>, do </a:t>
            </a:r>
            <a:r>
              <a:rPr lang="nl-NL" sz="2000" dirty="0" err="1"/>
              <a:t>this</a:t>
            </a:r>
            <a:r>
              <a:rPr lang="nl-NL" sz="2000" dirty="0"/>
              <a:t> </a:t>
            </a:r>
            <a:r>
              <a:rPr lang="nl-NL" sz="2000" dirty="0" err="1"/>
              <a:t>function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0185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async</a:t>
            </a:r>
            <a:r>
              <a:rPr lang="nl-NL" dirty="0" smtClean="0"/>
              <a:t> – </a:t>
            </a:r>
            <a:r>
              <a:rPr lang="nl-NL" dirty="0" err="1" smtClean="0"/>
              <a:t>execute</a:t>
            </a:r>
            <a:r>
              <a:rPr lang="nl-NL" dirty="0" smtClean="0"/>
              <a:t> in parallel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917701" y="1811021"/>
            <a:ext cx="11942763" cy="57277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62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64045" y="1626446"/>
            <a:ext cx="15190356" cy="7912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 sz="2000"/>
          </a:p>
        </p:txBody>
      </p:sp>
      <p:sp>
        <p:nvSpPr>
          <p:cNvPr id="6" name="TextBox 5"/>
          <p:cNvSpPr txBox="1"/>
          <p:nvPr/>
        </p:nvSpPr>
        <p:spPr>
          <a:xfrm>
            <a:off x="1101205" y="1626447"/>
            <a:ext cx="14474075" cy="7912299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async</a:t>
            </a:r>
            <a:r>
              <a:rPr lang="en-US" dirty="0">
                <a:latin typeface="Lucida Console" panose="020B0609040504020204" pitchFamily="49" charset="0"/>
              </a:rPr>
              <a:t> = require(‘</a:t>
            </a:r>
            <a:r>
              <a:rPr lang="en-US" dirty="0" err="1">
                <a:latin typeface="Lucida Console" panose="020B0609040504020204" pitchFamily="49" charset="0"/>
              </a:rPr>
              <a:t>async</a:t>
            </a:r>
            <a:r>
              <a:rPr lang="en-US" dirty="0">
                <a:latin typeface="Lucida Console" panose="020B0609040504020204" pitchFamily="49" charset="0"/>
              </a:rPr>
              <a:t>')</a:t>
            </a:r>
          </a:p>
          <a:p>
            <a:r>
              <a:rPr lang="en-US" dirty="0">
                <a:latin typeface="Lucida Console" panose="020B0609040504020204" pitchFamily="49" charset="0"/>
              </a:rPr>
              <a:t>,   fs = require(‘fs');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 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obj</a:t>
            </a:r>
            <a:r>
              <a:rPr lang="en-US" dirty="0">
                <a:latin typeface="Lucida Console" panose="020B0609040504020204" pitchFamily="49" charset="0"/>
              </a:rPr>
              <a:t> = {dev: "/</a:t>
            </a:r>
            <a:r>
              <a:rPr lang="en-US" dirty="0" err="1">
                <a:latin typeface="Lucida Console" panose="020B0609040504020204" pitchFamily="49" charset="0"/>
              </a:rPr>
              <a:t>dev.json</a:t>
            </a:r>
            <a:r>
              <a:rPr lang="en-US" dirty="0">
                <a:latin typeface="Lucida Console" panose="020B0609040504020204" pitchFamily="49" charset="0"/>
              </a:rPr>
              <a:t>", test: "/</a:t>
            </a:r>
            <a:r>
              <a:rPr lang="en-US" dirty="0" err="1">
                <a:latin typeface="Lucida Console" panose="020B0609040504020204" pitchFamily="49" charset="0"/>
              </a:rPr>
              <a:t>test.json</a:t>
            </a:r>
            <a:r>
              <a:rPr lang="en-US" dirty="0">
                <a:latin typeface="Lucida Console" panose="020B0609040504020204" pitchFamily="49" charset="0"/>
              </a:rPr>
              <a:t>", prod: "/</a:t>
            </a:r>
            <a:r>
              <a:rPr lang="en-US" dirty="0" err="1">
                <a:latin typeface="Lucida Console" panose="020B0609040504020204" pitchFamily="49" charset="0"/>
              </a:rPr>
              <a:t>prod.json</a:t>
            </a:r>
            <a:r>
              <a:rPr lang="en-US" dirty="0">
                <a:latin typeface="Lucida Console" panose="020B0609040504020204" pitchFamily="49" charset="0"/>
              </a:rPr>
              <a:t>"};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configs</a:t>
            </a:r>
            <a:r>
              <a:rPr lang="en-US" dirty="0">
                <a:latin typeface="Lucida Console" panose="020B0609040504020204" pitchFamily="49" charset="0"/>
              </a:rPr>
              <a:t> = {};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b="1" dirty="0" err="1">
                <a:latin typeface="Lucida Console" panose="020B0609040504020204" pitchFamily="49" charset="0"/>
              </a:rPr>
              <a:t>async.forEachOf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obj</a:t>
            </a:r>
            <a:r>
              <a:rPr lang="en-US" dirty="0">
                <a:latin typeface="Lucida Console" panose="020B0609040504020204" pitchFamily="49" charset="0"/>
              </a:rPr>
              <a:t>, function (value, key, callback)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err="1">
                <a:latin typeface="Lucida Console" panose="020B0609040504020204" pitchFamily="49" charset="0"/>
              </a:rPr>
              <a:t>fs.readFile</a:t>
            </a:r>
            <a:r>
              <a:rPr lang="en-US" dirty="0">
                <a:latin typeface="Lucida Console" panose="020B0609040504020204" pitchFamily="49" charset="0"/>
              </a:rPr>
              <a:t>(__</a:t>
            </a:r>
            <a:r>
              <a:rPr lang="en-US" dirty="0" err="1">
                <a:latin typeface="Lucida Console" panose="020B0609040504020204" pitchFamily="49" charset="0"/>
              </a:rPr>
              <a:t>dirname</a:t>
            </a:r>
            <a:r>
              <a:rPr lang="en-US" dirty="0">
                <a:latin typeface="Lucida Console" panose="020B0609040504020204" pitchFamily="49" charset="0"/>
              </a:rPr>
              <a:t> + value, "utf8", function (err, data)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if (err) return callback(err);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try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</a:t>
            </a:r>
            <a:r>
              <a:rPr lang="en-US" dirty="0" err="1">
                <a:latin typeface="Lucida Console" panose="020B0609040504020204" pitchFamily="49" charset="0"/>
              </a:rPr>
              <a:t>configs</a:t>
            </a:r>
            <a:r>
              <a:rPr lang="en-US" dirty="0">
                <a:latin typeface="Lucida Console" panose="020B0609040504020204" pitchFamily="49" charset="0"/>
              </a:rPr>
              <a:t>[key] = </a:t>
            </a:r>
            <a:r>
              <a:rPr lang="en-US" dirty="0" err="1">
                <a:latin typeface="Lucida Console" panose="020B0609040504020204" pitchFamily="49" charset="0"/>
              </a:rPr>
              <a:t>JSON.parse</a:t>
            </a:r>
            <a:r>
              <a:rPr lang="en-US" dirty="0">
                <a:latin typeface="Lucida Console" panose="020B0609040504020204" pitchFamily="49" charset="0"/>
              </a:rPr>
              <a:t>(data);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} catch (e)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return callback(e);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callback();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});</a:t>
            </a:r>
          </a:p>
          <a:p>
            <a:r>
              <a:rPr lang="en-US" dirty="0">
                <a:latin typeface="Lucida Console" panose="020B0609040504020204" pitchFamily="49" charset="0"/>
              </a:rPr>
              <a:t>}, function (err) { // when all parallel actions are done – do something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if (err) { </a:t>
            </a:r>
            <a:r>
              <a:rPr lang="en-US" dirty="0" err="1">
                <a:latin typeface="Lucida Console" panose="020B0609040504020204" pitchFamily="49" charset="0"/>
              </a:rPr>
              <a:t>console.error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err.message</a:t>
            </a:r>
            <a:r>
              <a:rPr lang="en-US" dirty="0">
                <a:latin typeface="Lucida Console" panose="020B0609040504020204" pitchFamily="49" charset="0"/>
              </a:rPr>
              <a:t>); return;}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// </a:t>
            </a:r>
            <a:r>
              <a:rPr lang="en-US" dirty="0" err="1">
                <a:latin typeface="Lucida Console" panose="020B0609040504020204" pitchFamily="49" charset="0"/>
              </a:rPr>
              <a:t>configs</a:t>
            </a:r>
            <a:r>
              <a:rPr lang="en-US" dirty="0">
                <a:latin typeface="Lucida Console" panose="020B0609040504020204" pitchFamily="49" charset="0"/>
              </a:rPr>
              <a:t> is now a map of JSON data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err="1">
                <a:latin typeface="Lucida Console" panose="020B0609040504020204" pitchFamily="49" charset="0"/>
              </a:rPr>
              <a:t>doSomethingWith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configs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dirty="0">
                <a:latin typeface="Lucida Console" panose="020B0609040504020204" pitchFamily="49" charset="0"/>
              </a:rPr>
              <a:t>})</a:t>
            </a:r>
          </a:p>
        </p:txBody>
      </p:sp>
      <p:sp>
        <p:nvSpPr>
          <p:cNvPr id="3" name="Rectangular Callout 2"/>
          <p:cNvSpPr/>
          <p:nvPr/>
        </p:nvSpPr>
        <p:spPr>
          <a:xfrm>
            <a:off x="4205362" y="3206537"/>
            <a:ext cx="2731053" cy="512057"/>
          </a:xfrm>
          <a:prstGeom prst="wedgeRectCallout">
            <a:avLst>
              <a:gd name="adj1" fmla="val -72566"/>
              <a:gd name="adj2" fmla="val 9424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/>
              <a:t>For </a:t>
            </a:r>
            <a:r>
              <a:rPr lang="nl-NL" sz="2000" dirty="0" err="1"/>
              <a:t>each</a:t>
            </a:r>
            <a:r>
              <a:rPr lang="nl-NL" sz="2000" dirty="0"/>
              <a:t> property in </a:t>
            </a:r>
            <a:r>
              <a:rPr lang="nl-NL" sz="2000" dirty="0" err="1"/>
              <a:t>the</a:t>
            </a:r>
            <a:r>
              <a:rPr lang="nl-NL" sz="2000" dirty="0"/>
              <a:t> object…</a:t>
            </a:r>
            <a:endParaRPr lang="en-US" sz="2000" dirty="0"/>
          </a:p>
        </p:txBody>
      </p:sp>
      <p:sp>
        <p:nvSpPr>
          <p:cNvPr id="7" name="Rectangular Callout 6"/>
          <p:cNvSpPr/>
          <p:nvPr/>
        </p:nvSpPr>
        <p:spPr>
          <a:xfrm>
            <a:off x="8791501" y="3224862"/>
            <a:ext cx="2731053" cy="512057"/>
          </a:xfrm>
          <a:prstGeom prst="wedgeRectCallout">
            <a:avLst>
              <a:gd name="adj1" fmla="val -141203"/>
              <a:gd name="adj2" fmla="val 10317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/>
              <a:t>… </a:t>
            </a:r>
            <a:r>
              <a:rPr lang="nl-NL" sz="2000" dirty="0" err="1"/>
              <a:t>execute</a:t>
            </a:r>
            <a:r>
              <a:rPr lang="nl-NL" sz="2000" dirty="0"/>
              <a:t> </a:t>
            </a:r>
            <a:r>
              <a:rPr lang="nl-NL" sz="2000" dirty="0" err="1"/>
              <a:t>this</a:t>
            </a:r>
            <a:r>
              <a:rPr lang="nl-NL" sz="2000" dirty="0"/>
              <a:t> </a:t>
            </a:r>
            <a:r>
              <a:rPr lang="nl-NL" sz="2000" dirty="0" err="1"/>
              <a:t>function</a:t>
            </a:r>
            <a:endParaRPr lang="en-US" sz="2000" dirty="0"/>
          </a:p>
        </p:txBody>
      </p:sp>
      <p:sp>
        <p:nvSpPr>
          <p:cNvPr id="8" name="Rectangular Callout 7"/>
          <p:cNvSpPr/>
          <p:nvPr/>
        </p:nvSpPr>
        <p:spPr>
          <a:xfrm>
            <a:off x="0" y="4761255"/>
            <a:ext cx="2388708" cy="512057"/>
          </a:xfrm>
          <a:prstGeom prst="wedgeRectCallout">
            <a:avLst>
              <a:gd name="adj1" fmla="val 48612"/>
              <a:gd name="adj2" fmla="val -9094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err="1"/>
              <a:t>Asynchronously</a:t>
            </a:r>
            <a:r>
              <a:rPr lang="nl-NL" sz="2000" dirty="0"/>
              <a:t> </a:t>
            </a:r>
            <a:r>
              <a:rPr lang="nl-NL" sz="2000" dirty="0" err="1"/>
              <a:t>read</a:t>
            </a:r>
            <a:r>
              <a:rPr lang="nl-NL" sz="2000" dirty="0"/>
              <a:t> </a:t>
            </a:r>
            <a:r>
              <a:rPr lang="nl-NL" sz="2000" dirty="0" err="1"/>
              <a:t>the</a:t>
            </a:r>
            <a:r>
              <a:rPr lang="nl-NL" sz="2000" dirty="0"/>
              <a:t> file</a:t>
            </a:r>
            <a:endParaRPr lang="en-US" sz="2000" dirty="0"/>
          </a:p>
        </p:txBody>
      </p:sp>
      <p:sp>
        <p:nvSpPr>
          <p:cNvPr id="9" name="Rectangular Callout 8"/>
          <p:cNvSpPr/>
          <p:nvPr/>
        </p:nvSpPr>
        <p:spPr>
          <a:xfrm>
            <a:off x="10991527" y="5017283"/>
            <a:ext cx="3004159" cy="512057"/>
          </a:xfrm>
          <a:prstGeom prst="wedgeRectCallout">
            <a:avLst>
              <a:gd name="adj1" fmla="val -61789"/>
              <a:gd name="adj2" fmla="val -12533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/>
              <a:t>.. </a:t>
            </a:r>
            <a:r>
              <a:rPr lang="nl-NL" sz="2000" dirty="0" err="1"/>
              <a:t>and</a:t>
            </a:r>
            <a:r>
              <a:rPr lang="nl-NL" sz="2000" dirty="0"/>
              <a:t> </a:t>
            </a:r>
            <a:r>
              <a:rPr lang="nl-NL" sz="2000" dirty="0" err="1"/>
              <a:t>when</a:t>
            </a:r>
            <a:r>
              <a:rPr lang="nl-NL" sz="2000" dirty="0"/>
              <a:t> </a:t>
            </a:r>
            <a:r>
              <a:rPr lang="nl-NL" sz="2000" dirty="0" err="1"/>
              <a:t>done</a:t>
            </a:r>
            <a:r>
              <a:rPr lang="nl-NL" sz="2000" dirty="0"/>
              <a:t>, call </a:t>
            </a:r>
            <a:r>
              <a:rPr lang="nl-NL" sz="2000" dirty="0" err="1"/>
              <a:t>this</a:t>
            </a:r>
            <a:r>
              <a:rPr lang="nl-NL" sz="2000" dirty="0"/>
              <a:t> </a:t>
            </a:r>
            <a:r>
              <a:rPr lang="nl-NL" sz="2000" dirty="0" err="1"/>
              <a:t>function</a:t>
            </a:r>
            <a:endParaRPr lang="en-US" sz="2000" dirty="0"/>
          </a:p>
        </p:txBody>
      </p:sp>
      <p:sp>
        <p:nvSpPr>
          <p:cNvPr id="10" name="Rectangular Callout 9"/>
          <p:cNvSpPr/>
          <p:nvPr/>
        </p:nvSpPr>
        <p:spPr>
          <a:xfrm>
            <a:off x="5570888" y="6388576"/>
            <a:ext cx="3686922" cy="512057"/>
          </a:xfrm>
          <a:prstGeom prst="wedgeRectCallout">
            <a:avLst>
              <a:gd name="adj1" fmla="val -80469"/>
              <a:gd name="adj2" fmla="val 7738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err="1"/>
              <a:t>Notify</a:t>
            </a:r>
            <a:r>
              <a:rPr lang="nl-NL" sz="2000" dirty="0"/>
              <a:t> </a:t>
            </a:r>
            <a:r>
              <a:rPr lang="nl-NL" sz="2000" dirty="0" err="1"/>
              <a:t>forEachOf</a:t>
            </a:r>
            <a:r>
              <a:rPr lang="nl-NL" sz="2000" dirty="0"/>
              <a:t> of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completion</a:t>
            </a:r>
            <a:r>
              <a:rPr lang="nl-NL" sz="2000" dirty="0"/>
              <a:t> of </a:t>
            </a:r>
            <a:r>
              <a:rPr lang="nl-NL" sz="2000" dirty="0" err="1"/>
              <a:t>this</a:t>
            </a:r>
            <a:r>
              <a:rPr lang="nl-NL" sz="2000" dirty="0"/>
              <a:t> </a:t>
            </a:r>
            <a:r>
              <a:rPr lang="nl-NL" sz="2000" dirty="0" err="1"/>
              <a:t>branch</a:t>
            </a:r>
            <a:endParaRPr lang="en-US" sz="2000" dirty="0"/>
          </a:p>
        </p:txBody>
      </p:sp>
      <p:sp>
        <p:nvSpPr>
          <p:cNvPr id="11" name="Rectangular Callout 10"/>
          <p:cNvSpPr/>
          <p:nvPr/>
        </p:nvSpPr>
        <p:spPr>
          <a:xfrm>
            <a:off x="7541937" y="6951839"/>
            <a:ext cx="5189002" cy="512057"/>
          </a:xfrm>
          <a:prstGeom prst="wedgeRectCallout">
            <a:avLst>
              <a:gd name="adj1" fmla="val -131684"/>
              <a:gd name="adj2" fmla="val 10350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err="1"/>
              <a:t>When</a:t>
            </a:r>
            <a:r>
              <a:rPr lang="nl-NL" sz="2000" dirty="0"/>
              <a:t> </a:t>
            </a:r>
            <a:r>
              <a:rPr lang="nl-NL" sz="2000" dirty="0" err="1"/>
              <a:t>all</a:t>
            </a:r>
            <a:r>
              <a:rPr lang="nl-NL" sz="2000" dirty="0"/>
              <a:t> parallel branches </a:t>
            </a:r>
            <a:r>
              <a:rPr lang="nl-NL" sz="2000" dirty="0" err="1"/>
              <a:t>under</a:t>
            </a:r>
            <a:r>
              <a:rPr lang="nl-NL" sz="2000" dirty="0"/>
              <a:t> </a:t>
            </a:r>
            <a:r>
              <a:rPr lang="nl-NL" sz="2000" dirty="0" err="1"/>
              <a:t>forEachOf</a:t>
            </a:r>
            <a:r>
              <a:rPr lang="nl-NL" sz="2000" dirty="0"/>
              <a:t> are </a:t>
            </a:r>
            <a:r>
              <a:rPr lang="nl-NL" sz="2000" dirty="0" err="1"/>
              <a:t>done</a:t>
            </a:r>
            <a:r>
              <a:rPr lang="nl-NL" sz="2000" dirty="0"/>
              <a:t>, do </a:t>
            </a:r>
            <a:r>
              <a:rPr lang="nl-NL" sz="2000" dirty="0" err="1"/>
              <a:t>this</a:t>
            </a:r>
            <a:r>
              <a:rPr lang="nl-NL" sz="2000" dirty="0"/>
              <a:t> </a:t>
            </a:r>
            <a:r>
              <a:rPr lang="nl-NL" sz="2000" dirty="0" err="1"/>
              <a:t>function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4314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async</a:t>
            </a:r>
            <a:r>
              <a:rPr lang="nl-NL" dirty="0" smtClean="0"/>
              <a:t> – </a:t>
            </a:r>
            <a:r>
              <a:rPr lang="nl-NL" dirty="0" err="1" smtClean="0"/>
              <a:t>execute</a:t>
            </a:r>
            <a:r>
              <a:rPr lang="nl-NL" dirty="0" smtClean="0"/>
              <a:t> in </a:t>
            </a:r>
            <a:r>
              <a:rPr lang="nl-NL" dirty="0" err="1" smtClean="0"/>
              <a:t>waterfall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917701" y="1811021"/>
            <a:ext cx="11942763" cy="57277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63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64045" y="1626446"/>
            <a:ext cx="15190356" cy="60087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 sz="2000"/>
          </a:p>
        </p:txBody>
      </p:sp>
      <p:sp>
        <p:nvSpPr>
          <p:cNvPr id="6" name="TextBox 5"/>
          <p:cNvSpPr txBox="1"/>
          <p:nvPr/>
        </p:nvSpPr>
        <p:spPr>
          <a:xfrm>
            <a:off x="1101205" y="1641687"/>
            <a:ext cx="14474075" cy="5696308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async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smtClean="0">
                <a:latin typeface="Lucida Console" panose="020B0609040504020204" pitchFamily="49" charset="0"/>
              </a:rPr>
              <a:t>require('</a:t>
            </a:r>
            <a:r>
              <a:rPr lang="en-US" dirty="0" err="1" smtClean="0">
                <a:latin typeface="Lucida Console" panose="020B0609040504020204" pitchFamily="49" charset="0"/>
              </a:rPr>
              <a:t>async</a:t>
            </a:r>
            <a:r>
              <a:rPr lang="en-US" dirty="0">
                <a:latin typeface="Lucida Console" panose="020B0609040504020204" pitchFamily="49" charset="0"/>
              </a:rPr>
              <a:t>')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/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b="1" dirty="0" err="1" smtClean="0">
                <a:latin typeface="Lucida Console" panose="020B0609040504020204" pitchFamily="49" charset="0"/>
              </a:rPr>
              <a:t>async.waterfall</a:t>
            </a:r>
            <a:endParaRPr lang="en-US" b="1" dirty="0" smtClean="0">
              <a:latin typeface="Lucida Console" panose="020B0609040504020204" pitchFamily="49" charset="0"/>
            </a:endParaRPr>
          </a:p>
          <a:p>
            <a:r>
              <a:rPr lang="en-US" dirty="0" smtClean="0">
                <a:latin typeface="Lucida Console" panose="020B0609040504020204" pitchFamily="49" charset="0"/>
              </a:rPr>
              <a:t>( [  … // one or more functions that are executed in a chained fashion: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  // - fixed order</a:t>
            </a:r>
          </a:p>
          <a:p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smtClean="0">
                <a:latin typeface="Lucida Console" panose="020B0609040504020204" pitchFamily="49" charset="0"/>
              </a:rPr>
              <a:t>      // - passing output </a:t>
            </a:r>
            <a:r>
              <a:rPr lang="nl-NL" dirty="0" err="1" smtClean="0">
                <a:latin typeface="Lucida Console" panose="020B0609040504020204" pitchFamily="49" charset="0"/>
              </a:rPr>
              <a:t>from</a:t>
            </a:r>
            <a:r>
              <a:rPr lang="nl-NL" dirty="0" smtClean="0">
                <a:latin typeface="Lucida Console" panose="020B0609040504020204" pitchFamily="49" charset="0"/>
              </a:rPr>
              <a:t> </a:t>
            </a:r>
            <a:r>
              <a:rPr lang="nl-NL" dirty="0" err="1" smtClean="0">
                <a:latin typeface="Lucida Console" panose="020B0609040504020204" pitchFamily="49" charset="0"/>
              </a:rPr>
              <a:t>one</a:t>
            </a:r>
            <a:r>
              <a:rPr lang="nl-NL" dirty="0" smtClean="0">
                <a:latin typeface="Lucida Console" panose="020B0609040504020204" pitchFamily="49" charset="0"/>
              </a:rPr>
              <a:t> </a:t>
            </a:r>
            <a:r>
              <a:rPr lang="nl-NL" dirty="0" err="1" smtClean="0">
                <a:latin typeface="Lucida Console" panose="020B0609040504020204" pitchFamily="49" charset="0"/>
              </a:rPr>
              <a:t>function</a:t>
            </a:r>
            <a:r>
              <a:rPr lang="nl-NL" dirty="0" smtClean="0">
                <a:latin typeface="Lucida Console" panose="020B0609040504020204" pitchFamily="49" charset="0"/>
              </a:rPr>
              <a:t> as input </a:t>
            </a:r>
            <a:r>
              <a:rPr lang="nl-NL" dirty="0" err="1" smtClean="0">
                <a:latin typeface="Lucida Console" panose="020B0609040504020204" pitchFamily="49" charset="0"/>
              </a:rPr>
              <a:t>into</a:t>
            </a:r>
            <a:r>
              <a:rPr lang="nl-NL" dirty="0" smtClean="0">
                <a:latin typeface="Lucida Console" panose="020B0609040504020204" pitchFamily="49" charset="0"/>
              </a:rPr>
              <a:t> </a:t>
            </a:r>
            <a:r>
              <a:rPr lang="nl-NL" dirty="0" err="1" smtClean="0">
                <a:latin typeface="Lucida Console" panose="020B0609040504020204" pitchFamily="49" charset="0"/>
              </a:rPr>
              <a:t>the</a:t>
            </a:r>
            <a:r>
              <a:rPr lang="nl-NL" dirty="0" smtClean="0">
                <a:latin typeface="Lucida Console" panose="020B0609040504020204" pitchFamily="49" charset="0"/>
              </a:rPr>
              <a:t> next</a:t>
            </a:r>
            <a:endParaRPr lang="en-US" dirty="0" smtClean="0">
              <a:latin typeface="Lucida Console" panose="020B0609040504020204" pitchFamily="49" charset="0"/>
            </a:endParaRPr>
          </a:p>
          <a:p>
            <a:endParaRPr lang="en-US" dirty="0">
              <a:latin typeface="Lucida Console" panose="020B0609040504020204" pitchFamily="49" charset="0"/>
            </a:endParaRPr>
          </a:p>
          <a:p>
            <a:endParaRPr lang="en-US" dirty="0" smtClean="0">
              <a:latin typeface="Lucida Console" panose="020B0609040504020204" pitchFamily="49" charset="0"/>
            </a:endParaRPr>
          </a:p>
          <a:p>
            <a:endParaRPr lang="en-US" dirty="0">
              <a:latin typeface="Lucida Console" panose="020B0609040504020204" pitchFamily="49" charset="0"/>
            </a:endParaRPr>
          </a:p>
          <a:p>
            <a:endParaRPr lang="en-US" dirty="0" smtClean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smtClean="0">
                <a:latin typeface="Lucida Console" panose="020B0609040504020204" pitchFamily="49" charset="0"/>
              </a:rPr>
              <a:t> ], </a:t>
            </a:r>
            <a:r>
              <a:rPr lang="en-US" dirty="0">
                <a:latin typeface="Lucida Console" panose="020B0609040504020204" pitchFamily="49" charset="0"/>
              </a:rPr>
              <a:t>function (</a:t>
            </a:r>
            <a:r>
              <a:rPr lang="en-US" dirty="0" smtClean="0">
                <a:latin typeface="Lucida Console" panose="020B0609040504020204" pitchFamily="49" charset="0"/>
              </a:rPr>
              <a:t>err, result) </a:t>
            </a:r>
            <a:r>
              <a:rPr lang="en-US" dirty="0">
                <a:latin typeface="Lucida Console" panose="020B0609040504020204" pitchFamily="49" charset="0"/>
              </a:rPr>
              <a:t>{ </a:t>
            </a:r>
            <a:r>
              <a:rPr lang="en-US" dirty="0" smtClean="0">
                <a:latin typeface="Lucida Console" panose="020B0609040504020204" pitchFamily="49" charset="0"/>
              </a:rPr>
              <a:t/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// </a:t>
            </a:r>
            <a:r>
              <a:rPr lang="en-US" dirty="0">
                <a:latin typeface="Lucida Console" panose="020B0609040504020204" pitchFamily="49" charset="0"/>
              </a:rPr>
              <a:t>when all </a:t>
            </a:r>
            <a:r>
              <a:rPr lang="en-US" dirty="0" smtClean="0">
                <a:latin typeface="Lucida Console" panose="020B0609040504020204" pitchFamily="49" charset="0"/>
              </a:rPr>
              <a:t>chained functions are </a:t>
            </a:r>
            <a:r>
              <a:rPr lang="en-US" dirty="0">
                <a:latin typeface="Lucida Console" panose="020B0609040504020204" pitchFamily="49" charset="0"/>
              </a:rPr>
              <a:t>done – do something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if (err) { </a:t>
            </a:r>
            <a:r>
              <a:rPr lang="en-US" dirty="0" err="1">
                <a:latin typeface="Lucida Console" panose="020B0609040504020204" pitchFamily="49" charset="0"/>
              </a:rPr>
              <a:t>console.error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err.message</a:t>
            </a:r>
            <a:r>
              <a:rPr lang="en-US" dirty="0">
                <a:latin typeface="Lucida Console" panose="020B0609040504020204" pitchFamily="49" charset="0"/>
              </a:rPr>
              <a:t>); return;}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// </a:t>
            </a:r>
            <a:r>
              <a:rPr lang="en-US" dirty="0" smtClean="0">
                <a:latin typeface="Lucida Console" panose="020B0609040504020204" pitchFamily="49" charset="0"/>
              </a:rPr>
              <a:t>do something with result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smtClean="0">
                <a:latin typeface="Lucida Console" panose="020B0609040504020204" pitchFamily="49" charset="0"/>
              </a:rPr>
              <a:t>})// end of waterfall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1" name="Rectangular Callout 10"/>
          <p:cNvSpPr/>
          <p:nvPr/>
        </p:nvSpPr>
        <p:spPr>
          <a:xfrm>
            <a:off x="7557177" y="4355623"/>
            <a:ext cx="5189002" cy="512057"/>
          </a:xfrm>
          <a:prstGeom prst="wedgeRectCallout">
            <a:avLst>
              <a:gd name="adj1" fmla="val -128160"/>
              <a:gd name="adj2" fmla="val 15707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err="1"/>
              <a:t>When</a:t>
            </a:r>
            <a:r>
              <a:rPr lang="nl-NL" sz="2000" dirty="0"/>
              <a:t> </a:t>
            </a:r>
            <a:r>
              <a:rPr lang="nl-NL" sz="2000" dirty="0" err="1"/>
              <a:t>all</a:t>
            </a:r>
            <a:r>
              <a:rPr lang="nl-NL" sz="2000" dirty="0"/>
              <a:t> </a:t>
            </a:r>
            <a:r>
              <a:rPr lang="nl-NL" sz="2000" dirty="0" smtClean="0"/>
              <a:t>steps in </a:t>
            </a:r>
            <a:r>
              <a:rPr lang="nl-NL" sz="2000" dirty="0" err="1" smtClean="0"/>
              <a:t>the</a:t>
            </a:r>
            <a:r>
              <a:rPr lang="nl-NL" sz="2000" dirty="0" smtClean="0"/>
              <a:t> </a:t>
            </a:r>
            <a:r>
              <a:rPr lang="nl-NL" sz="2000" dirty="0" err="1" smtClean="0"/>
              <a:t>waterfall</a:t>
            </a:r>
            <a:r>
              <a:rPr lang="nl-NL" sz="2000" dirty="0" smtClean="0"/>
              <a:t> are complete, </a:t>
            </a:r>
            <a:r>
              <a:rPr lang="nl-NL" sz="2000" dirty="0"/>
              <a:t>do </a:t>
            </a:r>
            <a:r>
              <a:rPr lang="nl-NL" sz="2000" dirty="0" err="1"/>
              <a:t>this</a:t>
            </a:r>
            <a:r>
              <a:rPr lang="nl-NL" sz="2000" dirty="0"/>
              <a:t> </a:t>
            </a:r>
            <a:r>
              <a:rPr lang="nl-NL" sz="2000" dirty="0" err="1"/>
              <a:t>function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7756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async</a:t>
            </a:r>
            <a:r>
              <a:rPr lang="nl-NL" dirty="0" smtClean="0"/>
              <a:t> – </a:t>
            </a:r>
            <a:r>
              <a:rPr lang="nl-NL" dirty="0" err="1" smtClean="0"/>
              <a:t>execute</a:t>
            </a:r>
            <a:r>
              <a:rPr lang="nl-NL" dirty="0" smtClean="0"/>
              <a:t> in </a:t>
            </a:r>
            <a:r>
              <a:rPr lang="nl-NL" dirty="0" err="1" smtClean="0"/>
              <a:t>waterfall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917701" y="1811021"/>
            <a:ext cx="11942763" cy="57277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64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64045" y="1626446"/>
            <a:ext cx="15190356" cy="7912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 sz="2000"/>
          </a:p>
        </p:txBody>
      </p:sp>
      <p:sp>
        <p:nvSpPr>
          <p:cNvPr id="6" name="TextBox 5"/>
          <p:cNvSpPr txBox="1"/>
          <p:nvPr/>
        </p:nvSpPr>
        <p:spPr>
          <a:xfrm>
            <a:off x="1101205" y="1641687"/>
            <a:ext cx="14474075" cy="7542967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async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smtClean="0">
                <a:latin typeface="Lucida Console" panose="020B0609040504020204" pitchFamily="49" charset="0"/>
              </a:rPr>
              <a:t>require('</a:t>
            </a:r>
            <a:r>
              <a:rPr lang="en-US" dirty="0" err="1" smtClean="0">
                <a:latin typeface="Lucida Console" panose="020B0609040504020204" pitchFamily="49" charset="0"/>
              </a:rPr>
              <a:t>async</a:t>
            </a:r>
            <a:r>
              <a:rPr lang="en-US" dirty="0">
                <a:latin typeface="Lucida Console" panose="020B0609040504020204" pitchFamily="49" charset="0"/>
              </a:rPr>
              <a:t>')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/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b="1" dirty="0" err="1" smtClean="0">
                <a:latin typeface="Lucida Console" panose="020B0609040504020204" pitchFamily="49" charset="0"/>
              </a:rPr>
              <a:t>async.waterfall</a:t>
            </a:r>
            <a:endParaRPr lang="en-US" b="1" dirty="0" smtClean="0">
              <a:latin typeface="Lucida Console" panose="020B0609040504020204" pitchFamily="49" charset="0"/>
            </a:endParaRPr>
          </a:p>
          <a:p>
            <a:r>
              <a:rPr lang="en-US" dirty="0" smtClean="0">
                <a:latin typeface="Lucida Console" panose="020B0609040504020204" pitchFamily="49" charset="0"/>
              </a:rPr>
              <a:t>( [ function (callback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     … // do something that is potentially asynchronous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  callback( </a:t>
            </a:r>
            <a:r>
              <a:rPr lang="en-US" dirty="0" err="1" smtClean="0">
                <a:latin typeface="Lucida Console" panose="020B0609040504020204" pitchFamily="49" charset="0"/>
              </a:rPr>
              <a:t>errorIfAny</a:t>
            </a:r>
            <a:r>
              <a:rPr lang="en-US" dirty="0" smtClean="0">
                <a:latin typeface="Lucida Console" panose="020B0609040504020204" pitchFamily="49" charset="0"/>
              </a:rPr>
              <a:t>, result);</a:t>
            </a:r>
          </a:p>
          <a:p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smtClean="0">
                <a:latin typeface="Lucida Console" panose="020B0609040504020204" pitchFamily="49" charset="0"/>
              </a:rPr>
              <a:t>   },</a:t>
            </a:r>
          </a:p>
          <a:p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smtClean="0">
                <a:latin typeface="Lucida Console" panose="020B0609040504020204" pitchFamily="49" charset="0"/>
              </a:rPr>
              <a:t>   function (value, callback)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smtClean="0">
                <a:latin typeface="Lucida Console" panose="020B0609040504020204" pitchFamily="49" charset="0"/>
              </a:rPr>
              <a:t>      …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callback(</a:t>
            </a:r>
            <a:r>
              <a:rPr lang="en-US" dirty="0" err="1">
                <a:latin typeface="Lucida Console" panose="020B0609040504020204" pitchFamily="49" charset="0"/>
              </a:rPr>
              <a:t>errorIfAny</a:t>
            </a:r>
            <a:r>
              <a:rPr lang="en-US" dirty="0">
                <a:latin typeface="Lucida Console" panose="020B0609040504020204" pitchFamily="49" charset="0"/>
              </a:rPr>
              <a:t>, result);</a:t>
            </a:r>
            <a:r>
              <a:rPr lang="en-US" dirty="0" smtClean="0">
                <a:latin typeface="Lucida Console" panose="020B0609040504020204" pitchFamily="49" charset="0"/>
              </a:rPr>
              <a:t/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},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  function (value, callback)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…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callback(</a:t>
            </a:r>
            <a:r>
              <a:rPr lang="en-US" dirty="0" err="1">
                <a:latin typeface="Lucida Console" panose="020B0609040504020204" pitchFamily="49" charset="0"/>
              </a:rPr>
              <a:t>errorIfAny</a:t>
            </a:r>
            <a:r>
              <a:rPr lang="en-US" dirty="0">
                <a:latin typeface="Lucida Console" panose="020B0609040504020204" pitchFamily="49" charset="0"/>
              </a:rPr>
              <a:t>, result</a:t>
            </a:r>
            <a:r>
              <a:rPr lang="en-US" dirty="0" smtClean="0">
                <a:latin typeface="Lucida Console" panose="020B0609040504020204" pitchFamily="49" charset="0"/>
              </a:rPr>
              <a:t>);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smtClean="0">
                <a:latin typeface="Lucida Console" panose="020B0609040504020204" pitchFamily="49" charset="0"/>
              </a:rPr>
              <a:t>    }</a:t>
            </a:r>
          </a:p>
          <a:p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smtClean="0">
                <a:latin typeface="Lucida Console" panose="020B0609040504020204" pitchFamily="49" charset="0"/>
              </a:rPr>
              <a:t> ], </a:t>
            </a:r>
            <a:r>
              <a:rPr lang="en-US" dirty="0">
                <a:latin typeface="Lucida Console" panose="020B0609040504020204" pitchFamily="49" charset="0"/>
              </a:rPr>
              <a:t>function (</a:t>
            </a:r>
            <a:r>
              <a:rPr lang="en-US" dirty="0" smtClean="0">
                <a:latin typeface="Lucida Console" panose="020B0609040504020204" pitchFamily="49" charset="0"/>
              </a:rPr>
              <a:t>err, result) </a:t>
            </a:r>
            <a:r>
              <a:rPr lang="en-US" dirty="0">
                <a:latin typeface="Lucida Console" panose="020B0609040504020204" pitchFamily="49" charset="0"/>
              </a:rPr>
              <a:t>{ </a:t>
            </a:r>
            <a:r>
              <a:rPr lang="en-US" dirty="0" smtClean="0">
                <a:latin typeface="Lucida Console" panose="020B0609040504020204" pitchFamily="49" charset="0"/>
              </a:rPr>
              <a:t/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// </a:t>
            </a:r>
            <a:r>
              <a:rPr lang="en-US" dirty="0">
                <a:latin typeface="Lucida Console" panose="020B0609040504020204" pitchFamily="49" charset="0"/>
              </a:rPr>
              <a:t>when all </a:t>
            </a:r>
            <a:r>
              <a:rPr lang="en-US" dirty="0" smtClean="0">
                <a:latin typeface="Lucida Console" panose="020B0609040504020204" pitchFamily="49" charset="0"/>
              </a:rPr>
              <a:t>chained functions are </a:t>
            </a:r>
            <a:r>
              <a:rPr lang="en-US" dirty="0">
                <a:latin typeface="Lucida Console" panose="020B0609040504020204" pitchFamily="49" charset="0"/>
              </a:rPr>
              <a:t>done – do something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if (err) { </a:t>
            </a:r>
            <a:r>
              <a:rPr lang="en-US" dirty="0" err="1">
                <a:latin typeface="Lucida Console" panose="020B0609040504020204" pitchFamily="49" charset="0"/>
              </a:rPr>
              <a:t>console.error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err.message</a:t>
            </a:r>
            <a:r>
              <a:rPr lang="en-US" dirty="0">
                <a:latin typeface="Lucida Console" panose="020B0609040504020204" pitchFamily="49" charset="0"/>
              </a:rPr>
              <a:t>); return;}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// </a:t>
            </a:r>
            <a:r>
              <a:rPr lang="en-US" dirty="0" smtClean="0">
                <a:latin typeface="Lucida Console" panose="020B0609040504020204" pitchFamily="49" charset="0"/>
              </a:rPr>
              <a:t>do something with result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smtClean="0">
                <a:latin typeface="Lucida Console" panose="020B0609040504020204" pitchFamily="49" charset="0"/>
              </a:rPr>
              <a:t>})// end of waterfall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3" name="Rectangular Callout 2"/>
          <p:cNvSpPr/>
          <p:nvPr/>
        </p:nvSpPr>
        <p:spPr>
          <a:xfrm>
            <a:off x="5054724" y="1993473"/>
            <a:ext cx="4241676" cy="512057"/>
          </a:xfrm>
          <a:prstGeom prst="wedgeRectCallout">
            <a:avLst>
              <a:gd name="adj1" fmla="val -72566"/>
              <a:gd name="adj2" fmla="val 9424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smtClean="0"/>
              <a:t>Start </a:t>
            </a:r>
            <a:r>
              <a:rPr lang="nl-NL" sz="2000" dirty="0" err="1" smtClean="0"/>
              <a:t>with</a:t>
            </a:r>
            <a:r>
              <a:rPr lang="nl-NL" sz="2000" dirty="0" smtClean="0"/>
              <a:t> first </a:t>
            </a:r>
            <a:r>
              <a:rPr lang="nl-NL" sz="2000" dirty="0" err="1" smtClean="0"/>
              <a:t>asynchronous</a:t>
            </a:r>
            <a:r>
              <a:rPr lang="nl-NL" sz="2000" dirty="0" smtClean="0"/>
              <a:t> </a:t>
            </a:r>
            <a:r>
              <a:rPr lang="nl-NL" sz="2000" dirty="0" err="1" smtClean="0"/>
              <a:t>function</a:t>
            </a:r>
            <a:r>
              <a:rPr lang="nl-NL" sz="2000" dirty="0" smtClean="0"/>
              <a:t> in </a:t>
            </a:r>
            <a:r>
              <a:rPr lang="nl-NL" sz="2000" dirty="0" err="1" smtClean="0"/>
              <a:t>in</a:t>
            </a:r>
            <a:r>
              <a:rPr lang="nl-NL" sz="2000" dirty="0" smtClean="0"/>
              <a:t> array</a:t>
            </a:r>
            <a:endParaRPr lang="en-US" sz="2000" dirty="0"/>
          </a:p>
        </p:txBody>
      </p:sp>
      <p:sp>
        <p:nvSpPr>
          <p:cNvPr id="7" name="Rectangular Callout 6"/>
          <p:cNvSpPr/>
          <p:nvPr/>
        </p:nvSpPr>
        <p:spPr>
          <a:xfrm>
            <a:off x="10452660" y="2301367"/>
            <a:ext cx="4726379" cy="822875"/>
          </a:xfrm>
          <a:prstGeom prst="wedgeRectCallout">
            <a:avLst>
              <a:gd name="adj1" fmla="val -184734"/>
              <a:gd name="adj2" fmla="val 10688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err="1" smtClean="0"/>
              <a:t>When</a:t>
            </a:r>
            <a:r>
              <a:rPr lang="nl-NL" sz="2000" dirty="0" smtClean="0"/>
              <a:t> </a:t>
            </a:r>
            <a:r>
              <a:rPr lang="nl-NL" sz="2000" dirty="0" err="1" smtClean="0"/>
              <a:t>done</a:t>
            </a:r>
            <a:r>
              <a:rPr lang="nl-NL" sz="2000" dirty="0" smtClean="0"/>
              <a:t> </a:t>
            </a:r>
            <a:r>
              <a:rPr lang="nl-NL" sz="2000" dirty="0" err="1" smtClean="0"/>
              <a:t>executing</a:t>
            </a:r>
            <a:r>
              <a:rPr lang="nl-NL" sz="2000" dirty="0" smtClean="0"/>
              <a:t>, </a:t>
            </a:r>
            <a:r>
              <a:rPr lang="nl-NL" sz="2000" dirty="0" err="1" smtClean="0"/>
              <a:t>then</a:t>
            </a:r>
            <a:r>
              <a:rPr lang="nl-NL" sz="2000" dirty="0" smtClean="0"/>
              <a:t> </a:t>
            </a:r>
            <a:r>
              <a:rPr lang="nl-NL" sz="2000" dirty="0" err="1" smtClean="0"/>
              <a:t>invoke</a:t>
            </a:r>
            <a:r>
              <a:rPr lang="nl-NL" sz="2000" dirty="0" smtClean="0"/>
              <a:t> </a:t>
            </a:r>
            <a:r>
              <a:rPr lang="nl-NL" sz="2000" dirty="0" err="1" smtClean="0"/>
              <a:t>callback</a:t>
            </a:r>
            <a:r>
              <a:rPr lang="nl-NL" sz="2000" dirty="0" smtClean="0"/>
              <a:t> </a:t>
            </a:r>
            <a:r>
              <a:rPr lang="nl-NL" sz="2000" dirty="0" err="1" smtClean="0"/>
              <a:t>to</a:t>
            </a:r>
            <a:r>
              <a:rPr lang="nl-NL" sz="2000" dirty="0" smtClean="0"/>
              <a:t> </a:t>
            </a:r>
            <a:r>
              <a:rPr lang="nl-NL" sz="2000" dirty="0" err="1" smtClean="0"/>
              <a:t>give</a:t>
            </a:r>
            <a:r>
              <a:rPr lang="nl-NL" sz="2000" dirty="0" smtClean="0"/>
              <a:t> </a:t>
            </a:r>
            <a:r>
              <a:rPr lang="nl-NL" sz="2000" dirty="0" err="1" smtClean="0"/>
              <a:t>async.waterfall</a:t>
            </a:r>
            <a:r>
              <a:rPr lang="nl-NL" sz="2000" dirty="0" smtClean="0"/>
              <a:t> control</a:t>
            </a:r>
            <a:endParaRPr lang="en-US" sz="2000" dirty="0"/>
          </a:p>
        </p:txBody>
      </p:sp>
      <p:sp>
        <p:nvSpPr>
          <p:cNvPr id="11" name="Rectangular Callout 10"/>
          <p:cNvSpPr/>
          <p:nvPr/>
        </p:nvSpPr>
        <p:spPr>
          <a:xfrm>
            <a:off x="9462177" y="6118395"/>
            <a:ext cx="5189002" cy="512057"/>
          </a:xfrm>
          <a:prstGeom prst="wedgeRectCallout">
            <a:avLst>
              <a:gd name="adj1" fmla="val -128160"/>
              <a:gd name="adj2" fmla="val 15707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err="1"/>
              <a:t>When</a:t>
            </a:r>
            <a:r>
              <a:rPr lang="nl-NL" sz="2000" dirty="0"/>
              <a:t> </a:t>
            </a:r>
            <a:r>
              <a:rPr lang="nl-NL" sz="2000" dirty="0" err="1"/>
              <a:t>all</a:t>
            </a:r>
            <a:r>
              <a:rPr lang="nl-NL" sz="2000" dirty="0"/>
              <a:t> </a:t>
            </a:r>
            <a:r>
              <a:rPr lang="nl-NL" sz="2000" dirty="0" smtClean="0"/>
              <a:t>steps in </a:t>
            </a:r>
            <a:r>
              <a:rPr lang="nl-NL" sz="2000" dirty="0" err="1" smtClean="0"/>
              <a:t>the</a:t>
            </a:r>
            <a:r>
              <a:rPr lang="nl-NL" sz="2000" dirty="0" smtClean="0"/>
              <a:t> </a:t>
            </a:r>
            <a:r>
              <a:rPr lang="nl-NL" sz="2000" dirty="0" err="1" smtClean="0"/>
              <a:t>waterfall</a:t>
            </a:r>
            <a:r>
              <a:rPr lang="nl-NL" sz="2000" dirty="0" smtClean="0"/>
              <a:t> are complete, </a:t>
            </a:r>
            <a:r>
              <a:rPr lang="nl-NL" sz="2000" dirty="0"/>
              <a:t>do </a:t>
            </a:r>
            <a:r>
              <a:rPr lang="nl-NL" sz="2000" dirty="0" err="1"/>
              <a:t>this</a:t>
            </a:r>
            <a:r>
              <a:rPr lang="nl-NL" sz="2000" dirty="0"/>
              <a:t> </a:t>
            </a:r>
            <a:r>
              <a:rPr lang="nl-NL" sz="2000" dirty="0" err="1"/>
              <a:t>function</a:t>
            </a:r>
            <a:endParaRPr lang="en-US" sz="2000" dirty="0"/>
          </a:p>
        </p:txBody>
      </p:sp>
      <p:sp>
        <p:nvSpPr>
          <p:cNvPr id="10" name="Rectangular Callout 9"/>
          <p:cNvSpPr/>
          <p:nvPr/>
        </p:nvSpPr>
        <p:spPr>
          <a:xfrm>
            <a:off x="8974381" y="3947245"/>
            <a:ext cx="4726379" cy="822875"/>
          </a:xfrm>
          <a:prstGeom prst="wedgeRectCallout">
            <a:avLst>
              <a:gd name="adj1" fmla="val -168289"/>
              <a:gd name="adj2" fmla="val -794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err="1" smtClean="0"/>
              <a:t>When</a:t>
            </a:r>
            <a:r>
              <a:rPr lang="nl-NL" sz="2000" dirty="0" smtClean="0"/>
              <a:t> no error was </a:t>
            </a:r>
            <a:r>
              <a:rPr lang="nl-NL" sz="2000" dirty="0" err="1" smtClean="0"/>
              <a:t>reported</a:t>
            </a:r>
            <a:r>
              <a:rPr lang="nl-NL" sz="2000" dirty="0" smtClean="0"/>
              <a:t>, </a:t>
            </a:r>
            <a:r>
              <a:rPr lang="nl-NL" sz="2000" dirty="0" err="1" smtClean="0"/>
              <a:t>the</a:t>
            </a:r>
            <a:r>
              <a:rPr lang="nl-NL" sz="2000" dirty="0" smtClean="0"/>
              <a:t> next </a:t>
            </a:r>
            <a:r>
              <a:rPr lang="nl-NL" sz="2000" dirty="0" err="1" smtClean="0"/>
              <a:t>function</a:t>
            </a:r>
            <a:r>
              <a:rPr lang="nl-NL" sz="2000" dirty="0" smtClean="0"/>
              <a:t> in </a:t>
            </a:r>
            <a:r>
              <a:rPr lang="nl-NL" sz="2000" dirty="0" err="1" smtClean="0"/>
              <a:t>the</a:t>
            </a:r>
            <a:r>
              <a:rPr lang="nl-NL" sz="2000" dirty="0" smtClean="0"/>
              <a:t> </a:t>
            </a:r>
            <a:r>
              <a:rPr lang="nl-NL" sz="2000" dirty="0" err="1" smtClean="0"/>
              <a:t>waterfall</a:t>
            </a:r>
            <a:r>
              <a:rPr lang="nl-NL" sz="2000" dirty="0" smtClean="0"/>
              <a:t> is </a:t>
            </a:r>
            <a:r>
              <a:rPr lang="nl-NL" sz="2000" dirty="0" err="1" smtClean="0"/>
              <a:t>called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7755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Structure</a:t>
            </a:r>
            <a:r>
              <a:rPr lang="nl-NL" dirty="0" smtClean="0"/>
              <a:t> of Artist API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267181" y="2985567"/>
            <a:ext cx="2173977" cy="5120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waterfall</a:t>
            </a:r>
            <a:endParaRPr lang="en-US" dirty="0"/>
          </a:p>
        </p:txBody>
      </p:sp>
      <p:pic>
        <p:nvPicPr>
          <p:cNvPr id="5" name="Picture 2" descr="https://i.kinja-img.com/gawker-media/image/upload/s--orhKhzhJ--/c_fill,fl_progressive,g_north,h_358,q_80,w_636/18iwgcfj83c3gpng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181" y="2009282"/>
            <a:ext cx="2070022" cy="87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the.echonest.com/static/img/logos/250x200_lt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268" y="6105737"/>
            <a:ext cx="2242553" cy="134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774388"/>
            <a:ext cx="1432840" cy="409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main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842498" y="4723183"/>
            <a:ext cx="2173977" cy="5120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smtClean="0"/>
              <a:t>parallel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134787" y="3289424"/>
            <a:ext cx="2173977" cy="51205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request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267181" y="7443011"/>
            <a:ext cx="2173977" cy="51205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request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869999" y="3852686"/>
            <a:ext cx="2457948" cy="5120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forEachOf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1002393" y="3545452"/>
            <a:ext cx="2173977" cy="51205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request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178918" y="8256375"/>
            <a:ext cx="2173977" cy="51205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request</a:t>
            </a:r>
            <a:endParaRPr lang="en-US" dirty="0"/>
          </a:p>
        </p:txBody>
      </p:sp>
      <p:cxnSp>
        <p:nvCxnSpPr>
          <p:cNvPr id="15" name="Elbow Connector 14"/>
          <p:cNvCxnSpPr>
            <a:stCxn id="8" idx="3"/>
            <a:endCxn id="4" idx="1"/>
          </p:cNvCxnSpPr>
          <p:nvPr/>
        </p:nvCxnSpPr>
        <p:spPr>
          <a:xfrm flipV="1">
            <a:off x="4016475" y="3241596"/>
            <a:ext cx="1250706" cy="1737616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8" idx="3"/>
            <a:endCxn id="10" idx="1"/>
          </p:cNvCxnSpPr>
          <p:nvPr/>
        </p:nvCxnSpPr>
        <p:spPr>
          <a:xfrm>
            <a:off x="4016475" y="4979212"/>
            <a:ext cx="1250706" cy="2719828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0" idx="2"/>
            <a:endCxn id="13" idx="1"/>
          </p:cNvCxnSpPr>
          <p:nvPr/>
        </p:nvCxnSpPr>
        <p:spPr>
          <a:xfrm rot="16200000" flipH="1">
            <a:off x="6487877" y="7821361"/>
            <a:ext cx="557336" cy="82474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5098973" y="4679033"/>
            <a:ext cx="2173977" cy="51205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request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5098973" y="5482590"/>
            <a:ext cx="2173977" cy="51205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request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5098973" y="6286147"/>
            <a:ext cx="2173977" cy="51205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request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4993806" y="7027439"/>
            <a:ext cx="620434" cy="525662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dirty="0" smtClean="0"/>
              <a:t>…</a:t>
            </a:r>
            <a:endParaRPr lang="en-US" dirty="0"/>
          </a:p>
        </p:txBody>
      </p:sp>
      <p:cxnSp>
        <p:nvCxnSpPr>
          <p:cNvPr id="25" name="Elbow Connector 24"/>
          <p:cNvCxnSpPr>
            <a:endCxn id="20" idx="1"/>
          </p:cNvCxnSpPr>
          <p:nvPr/>
        </p:nvCxnSpPr>
        <p:spPr>
          <a:xfrm rot="16200000" flipH="1">
            <a:off x="14540711" y="4376796"/>
            <a:ext cx="570318" cy="5462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endCxn id="21" idx="1"/>
          </p:cNvCxnSpPr>
          <p:nvPr/>
        </p:nvCxnSpPr>
        <p:spPr>
          <a:xfrm rot="16200000" flipH="1">
            <a:off x="14138931" y="4778574"/>
            <a:ext cx="1373877" cy="5462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endCxn id="22" idx="1"/>
          </p:cNvCxnSpPr>
          <p:nvPr/>
        </p:nvCxnSpPr>
        <p:spPr>
          <a:xfrm rot="16200000" flipH="1">
            <a:off x="13737152" y="5180352"/>
            <a:ext cx="2177435" cy="5462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4" idx="3"/>
            <a:endCxn id="9" idx="1"/>
          </p:cNvCxnSpPr>
          <p:nvPr/>
        </p:nvCxnSpPr>
        <p:spPr>
          <a:xfrm>
            <a:off x="7441158" y="3241597"/>
            <a:ext cx="693629" cy="303856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9" idx="3"/>
            <a:endCxn id="12" idx="1"/>
          </p:cNvCxnSpPr>
          <p:nvPr/>
        </p:nvCxnSpPr>
        <p:spPr>
          <a:xfrm>
            <a:off x="10308764" y="3545452"/>
            <a:ext cx="693629" cy="256028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12" idx="3"/>
            <a:endCxn id="11" idx="1"/>
          </p:cNvCxnSpPr>
          <p:nvPr/>
        </p:nvCxnSpPr>
        <p:spPr>
          <a:xfrm>
            <a:off x="13176370" y="3801481"/>
            <a:ext cx="693629" cy="30723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7" idx="3"/>
            <a:endCxn id="8" idx="1"/>
          </p:cNvCxnSpPr>
          <p:nvPr/>
        </p:nvCxnSpPr>
        <p:spPr>
          <a:xfrm>
            <a:off x="1432840" y="4979211"/>
            <a:ext cx="4096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ular Callout 37"/>
          <p:cNvSpPr/>
          <p:nvPr/>
        </p:nvSpPr>
        <p:spPr>
          <a:xfrm>
            <a:off x="9216342" y="7699038"/>
            <a:ext cx="1980014" cy="454925"/>
          </a:xfrm>
          <a:prstGeom prst="wedgeRectCallout">
            <a:avLst>
              <a:gd name="adj1" fmla="val -53394"/>
              <a:gd name="adj2" fmla="val 92278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>
                <a:solidFill>
                  <a:schemeClr val="bg1"/>
                </a:solidFill>
              </a:rPr>
              <a:t>biography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9" name="Rectangular Callout 38"/>
          <p:cNvSpPr/>
          <p:nvPr/>
        </p:nvSpPr>
        <p:spPr>
          <a:xfrm>
            <a:off x="7372881" y="6835151"/>
            <a:ext cx="2253119" cy="454925"/>
          </a:xfrm>
          <a:prstGeom prst="wedgeRectCallout">
            <a:avLst>
              <a:gd name="adj1" fmla="val -53394"/>
              <a:gd name="adj2" fmla="val 92278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artist details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0" name="Rectangular Callout 39"/>
          <p:cNvSpPr/>
          <p:nvPr/>
        </p:nvSpPr>
        <p:spPr>
          <a:xfrm>
            <a:off x="11947396" y="6681312"/>
            <a:ext cx="2502023" cy="454925"/>
          </a:xfrm>
          <a:prstGeom prst="wedgeRectCallout">
            <a:avLst>
              <a:gd name="adj1" fmla="val 84495"/>
              <a:gd name="adj2" fmla="val -53633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album details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Rectangular Callout 40"/>
          <p:cNvSpPr/>
          <p:nvPr/>
        </p:nvSpPr>
        <p:spPr>
          <a:xfrm>
            <a:off x="10308763" y="4422439"/>
            <a:ext cx="2138604" cy="454925"/>
          </a:xfrm>
          <a:prstGeom prst="wedgeRectCallout">
            <a:avLst>
              <a:gd name="adj1" fmla="val 27463"/>
              <a:gd name="adj2" fmla="val -134033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album list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2" name="Rectangular Callout 41"/>
          <p:cNvSpPr/>
          <p:nvPr/>
        </p:nvSpPr>
        <p:spPr>
          <a:xfrm>
            <a:off x="7026067" y="4129227"/>
            <a:ext cx="2326829" cy="454925"/>
          </a:xfrm>
          <a:prstGeom prst="wedgeRectCallout">
            <a:avLst>
              <a:gd name="adj1" fmla="val 27463"/>
              <a:gd name="adj2" fmla="val -134033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artist details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5044440" y="6339126"/>
            <a:ext cx="3992880" cy="217327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7629560" y="6960686"/>
            <a:ext cx="3992880" cy="217327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68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Chain of </a:t>
            </a:r>
            <a:r>
              <a:rPr lang="nl-NL" dirty="0" err="1" smtClean="0"/>
              <a:t>subsequent</a:t>
            </a:r>
            <a:r>
              <a:rPr lang="nl-NL" dirty="0" smtClean="0"/>
              <a:t> </a:t>
            </a:r>
            <a:r>
              <a:rPr lang="nl-NL" dirty="0" err="1" smtClean="0"/>
              <a:t>asynchronous</a:t>
            </a:r>
            <a:r>
              <a:rPr lang="nl-NL" dirty="0" smtClean="0"/>
              <a:t> calls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74320" y="2438400"/>
            <a:ext cx="3093720" cy="104614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7160" y="3550919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s</a:t>
            </a:r>
            <a:r>
              <a:rPr lang="nl-NL" dirty="0" smtClean="0"/>
              <a:t>tep1.json</a:t>
            </a:r>
            <a:endParaRPr lang="en-US" dirty="0" err="1" smtClean="0"/>
          </a:p>
        </p:txBody>
      </p:sp>
      <p:sp>
        <p:nvSpPr>
          <p:cNvPr id="6" name="TextBox 5"/>
          <p:cNvSpPr txBox="1"/>
          <p:nvPr/>
        </p:nvSpPr>
        <p:spPr>
          <a:xfrm>
            <a:off x="228600" y="2468880"/>
            <a:ext cx="2941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/>
              <a:t>{ </a:t>
            </a:r>
          </a:p>
          <a:p>
            <a:r>
              <a:rPr lang="nl-NL" sz="2000" dirty="0"/>
              <a:t>    "</a:t>
            </a:r>
            <a:r>
              <a:rPr lang="nl-NL" sz="2000" dirty="0" err="1"/>
              <a:t>nextfile</a:t>
            </a:r>
            <a:r>
              <a:rPr lang="nl-NL" sz="2000" dirty="0"/>
              <a:t>": "step2.json"</a:t>
            </a:r>
          </a:p>
          <a:p>
            <a:r>
              <a:rPr lang="nl-NL" sz="2000" dirty="0"/>
              <a:t>}</a:t>
            </a:r>
            <a:endParaRPr lang="en-US" sz="2000" dirty="0" err="1" smtClean="0"/>
          </a:p>
        </p:txBody>
      </p:sp>
      <p:sp>
        <p:nvSpPr>
          <p:cNvPr id="7" name="Rectangle 6"/>
          <p:cNvSpPr/>
          <p:nvPr/>
        </p:nvSpPr>
        <p:spPr>
          <a:xfrm>
            <a:off x="3672840" y="2438400"/>
            <a:ext cx="3307080" cy="104614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535680" y="3550919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step2.json</a:t>
            </a:r>
            <a:endParaRPr lang="en-US" dirty="0" err="1" smtClean="0"/>
          </a:p>
        </p:txBody>
      </p:sp>
      <p:sp>
        <p:nvSpPr>
          <p:cNvPr id="9" name="TextBox 8"/>
          <p:cNvSpPr txBox="1"/>
          <p:nvPr/>
        </p:nvSpPr>
        <p:spPr>
          <a:xfrm>
            <a:off x="3627120" y="2468880"/>
            <a:ext cx="34899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/>
              <a:t>{ </a:t>
            </a:r>
          </a:p>
          <a:p>
            <a:r>
              <a:rPr lang="nl-NL" sz="2000" dirty="0"/>
              <a:t>    "</a:t>
            </a:r>
            <a:r>
              <a:rPr lang="nl-NL" sz="2000" dirty="0" err="1"/>
              <a:t>nextfile</a:t>
            </a:r>
            <a:r>
              <a:rPr lang="nl-NL" sz="2000" dirty="0"/>
              <a:t>": "</a:t>
            </a:r>
            <a:r>
              <a:rPr lang="nl-NL" sz="2000" dirty="0" err="1"/>
              <a:t>nextStep.json</a:t>
            </a:r>
            <a:r>
              <a:rPr lang="nl-NL" sz="2000" dirty="0"/>
              <a:t>"</a:t>
            </a:r>
          </a:p>
          <a:p>
            <a:r>
              <a:rPr lang="nl-NL" sz="2000" dirty="0"/>
              <a:t>}</a:t>
            </a:r>
            <a:endParaRPr lang="en-US" sz="2000" dirty="0" err="1" smtClean="0"/>
          </a:p>
        </p:txBody>
      </p:sp>
      <p:sp>
        <p:nvSpPr>
          <p:cNvPr id="10" name="Rectangle 9"/>
          <p:cNvSpPr/>
          <p:nvPr/>
        </p:nvSpPr>
        <p:spPr>
          <a:xfrm>
            <a:off x="7406640" y="2423159"/>
            <a:ext cx="3307080" cy="104614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269480" y="3535678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/>
              <a:t>nextStep.json</a:t>
            </a:r>
            <a:endParaRPr lang="en-US" dirty="0" err="1" smtClean="0"/>
          </a:p>
        </p:txBody>
      </p:sp>
      <p:sp>
        <p:nvSpPr>
          <p:cNvPr id="12" name="TextBox 11"/>
          <p:cNvSpPr txBox="1"/>
          <p:nvPr/>
        </p:nvSpPr>
        <p:spPr>
          <a:xfrm>
            <a:off x="7360920" y="2453639"/>
            <a:ext cx="34899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/>
              <a:t>{ </a:t>
            </a:r>
          </a:p>
          <a:p>
            <a:r>
              <a:rPr lang="nl-NL" sz="2000" dirty="0"/>
              <a:t>    "</a:t>
            </a:r>
            <a:r>
              <a:rPr lang="nl-NL" sz="2000" dirty="0" err="1"/>
              <a:t>nextfile</a:t>
            </a:r>
            <a:r>
              <a:rPr lang="nl-NL" sz="2000" dirty="0"/>
              <a:t>": </a:t>
            </a:r>
            <a:r>
              <a:rPr lang="nl-NL" sz="2000" dirty="0" smtClean="0"/>
              <a:t>“</a:t>
            </a:r>
            <a:r>
              <a:rPr lang="nl-NL" sz="2000" dirty="0" err="1" smtClean="0"/>
              <a:t>followUp.json</a:t>
            </a:r>
            <a:r>
              <a:rPr lang="nl-NL" sz="2000" dirty="0"/>
              <a:t>"</a:t>
            </a:r>
          </a:p>
          <a:p>
            <a:r>
              <a:rPr lang="nl-NL" sz="2000" dirty="0"/>
              <a:t>}</a:t>
            </a:r>
            <a:endParaRPr lang="en-US" sz="2000" dirty="0" err="1" smtClean="0"/>
          </a:p>
        </p:txBody>
      </p:sp>
      <p:sp>
        <p:nvSpPr>
          <p:cNvPr id="13" name="Rectangle 12"/>
          <p:cNvSpPr/>
          <p:nvPr/>
        </p:nvSpPr>
        <p:spPr>
          <a:xfrm>
            <a:off x="11140440" y="2407920"/>
            <a:ext cx="3307080" cy="104614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1003280" y="3520439"/>
            <a:ext cx="2018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/>
              <a:t>followUp.json</a:t>
            </a:r>
            <a:endParaRPr lang="en-US" dirty="0" err="1" smtClean="0"/>
          </a:p>
        </p:txBody>
      </p:sp>
      <p:sp>
        <p:nvSpPr>
          <p:cNvPr id="15" name="TextBox 14"/>
          <p:cNvSpPr txBox="1"/>
          <p:nvPr/>
        </p:nvSpPr>
        <p:spPr>
          <a:xfrm>
            <a:off x="11094720" y="2438400"/>
            <a:ext cx="34899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/>
              <a:t>{ </a:t>
            </a:r>
          </a:p>
          <a:p>
            <a:r>
              <a:rPr lang="nl-NL" sz="2000" dirty="0"/>
              <a:t>    "</a:t>
            </a:r>
            <a:r>
              <a:rPr lang="nl-NL" sz="2000" dirty="0" err="1"/>
              <a:t>nextfile</a:t>
            </a:r>
            <a:r>
              <a:rPr lang="nl-NL" sz="2000" dirty="0"/>
              <a:t>": </a:t>
            </a:r>
            <a:r>
              <a:rPr lang="nl-NL" sz="2000" dirty="0" smtClean="0"/>
              <a:t>“</a:t>
            </a:r>
            <a:r>
              <a:rPr lang="nl-NL" sz="2000" dirty="0" err="1" smtClean="0"/>
              <a:t>finalStep.json</a:t>
            </a:r>
            <a:r>
              <a:rPr lang="nl-NL" sz="2000" dirty="0"/>
              <a:t>"</a:t>
            </a:r>
          </a:p>
          <a:p>
            <a:r>
              <a:rPr lang="nl-NL" sz="2000" dirty="0"/>
              <a:t>}</a:t>
            </a:r>
            <a:endParaRPr lang="en-US" sz="2000" dirty="0" err="1" smtClean="0"/>
          </a:p>
        </p:txBody>
      </p:sp>
      <p:sp>
        <p:nvSpPr>
          <p:cNvPr id="16" name="Rectangle 15"/>
          <p:cNvSpPr/>
          <p:nvPr/>
        </p:nvSpPr>
        <p:spPr>
          <a:xfrm>
            <a:off x="14721840" y="2423159"/>
            <a:ext cx="2362200" cy="104614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4584680" y="3535678"/>
            <a:ext cx="2034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/>
              <a:t>finalStep.json</a:t>
            </a:r>
            <a:endParaRPr lang="en-US" dirty="0" err="1" smtClean="0"/>
          </a:p>
        </p:txBody>
      </p:sp>
      <p:sp>
        <p:nvSpPr>
          <p:cNvPr id="18" name="TextBox 17"/>
          <p:cNvSpPr txBox="1"/>
          <p:nvPr/>
        </p:nvSpPr>
        <p:spPr>
          <a:xfrm>
            <a:off x="14676120" y="2453639"/>
            <a:ext cx="2941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/>
              <a:t>{ </a:t>
            </a:r>
          </a:p>
          <a:p>
            <a:r>
              <a:rPr lang="nl-NL" sz="2000" dirty="0"/>
              <a:t>    </a:t>
            </a:r>
            <a:r>
              <a:rPr lang="nl-NL" sz="2000" dirty="0" smtClean="0"/>
              <a:t>“</a:t>
            </a:r>
            <a:r>
              <a:rPr lang="nl-NL" sz="2000" dirty="0" err="1" smtClean="0"/>
              <a:t>actualValue</a:t>
            </a:r>
            <a:r>
              <a:rPr lang="nl-NL" sz="2000" dirty="0" smtClean="0"/>
              <a:t>": 42</a:t>
            </a:r>
            <a:endParaRPr lang="nl-NL" sz="2000" dirty="0"/>
          </a:p>
          <a:p>
            <a:r>
              <a:rPr lang="nl-NL" sz="2000" dirty="0"/>
              <a:t>}</a:t>
            </a:r>
            <a:endParaRPr lang="en-US" sz="2000" dirty="0" err="1" smtClean="0"/>
          </a:p>
        </p:txBody>
      </p:sp>
      <p:sp>
        <p:nvSpPr>
          <p:cNvPr id="19" name="Rounded Rectangle 18"/>
          <p:cNvSpPr/>
          <p:nvPr/>
        </p:nvSpPr>
        <p:spPr>
          <a:xfrm>
            <a:off x="6534931" y="4434840"/>
            <a:ext cx="5570220" cy="1386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//asynchronous </a:t>
            </a:r>
          </a:p>
          <a:p>
            <a:pPr algn="ctr"/>
            <a:r>
              <a:rPr lang="en-US" dirty="0" smtClean="0"/>
              <a:t>function </a:t>
            </a:r>
            <a:r>
              <a:rPr lang="en-US" dirty="0" err="1" smtClean="0"/>
              <a:t>readElementFromJsonFile</a:t>
            </a:r>
            <a:endParaRPr lang="en-US" dirty="0" smtClean="0"/>
          </a:p>
          <a:p>
            <a:pPr algn="ctr"/>
            <a:r>
              <a:rPr lang="en-US" dirty="0"/>
              <a:t>(</a:t>
            </a:r>
            <a:r>
              <a:rPr lang="en-US" dirty="0" err="1"/>
              <a:t>fileName</a:t>
            </a:r>
            <a:r>
              <a:rPr lang="en-US" dirty="0"/>
              <a:t>, </a:t>
            </a:r>
            <a:r>
              <a:rPr lang="en-US" dirty="0" err="1"/>
              <a:t>elementToRead</a:t>
            </a:r>
            <a:r>
              <a:rPr lang="en-US" dirty="0"/>
              <a:t>, </a:t>
            </a:r>
            <a:r>
              <a:rPr lang="en-US" dirty="0" err="1"/>
              <a:t>cb</a:t>
            </a:r>
            <a:r>
              <a:rPr lang="en-US" dirty="0"/>
              <a:t>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390101" y="6703184"/>
            <a:ext cx="2173977" cy="51205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request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257707" y="6959212"/>
            <a:ext cx="2173977" cy="51205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request</a:t>
            </a:r>
            <a:endParaRPr lang="en-US" dirty="0"/>
          </a:p>
        </p:txBody>
      </p:sp>
      <p:cxnSp>
        <p:nvCxnSpPr>
          <p:cNvPr id="23" name="Elbow Connector 22"/>
          <p:cNvCxnSpPr>
            <a:stCxn id="20" idx="3"/>
            <a:endCxn id="22" idx="1"/>
          </p:cNvCxnSpPr>
          <p:nvPr/>
        </p:nvCxnSpPr>
        <p:spPr>
          <a:xfrm>
            <a:off x="5564078" y="6959212"/>
            <a:ext cx="693629" cy="256028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22" idx="3"/>
          </p:cNvCxnSpPr>
          <p:nvPr/>
        </p:nvCxnSpPr>
        <p:spPr>
          <a:xfrm>
            <a:off x="8431684" y="7215241"/>
            <a:ext cx="693629" cy="30723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9105900" y="7266446"/>
            <a:ext cx="2173977" cy="51205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request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1954093" y="7573680"/>
            <a:ext cx="2173977" cy="51205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request</a:t>
            </a:r>
            <a:endParaRPr lang="en-US" dirty="0"/>
          </a:p>
        </p:txBody>
      </p:sp>
      <p:cxnSp>
        <p:nvCxnSpPr>
          <p:cNvPr id="28" name="Elbow Connector 27"/>
          <p:cNvCxnSpPr>
            <a:stCxn id="25" idx="3"/>
            <a:endCxn id="26" idx="1"/>
          </p:cNvCxnSpPr>
          <p:nvPr/>
        </p:nvCxnSpPr>
        <p:spPr>
          <a:xfrm>
            <a:off x="11279877" y="7522475"/>
            <a:ext cx="674216" cy="307234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0" idx="0"/>
            <a:endCxn id="19" idx="1"/>
          </p:cNvCxnSpPr>
          <p:nvPr/>
        </p:nvCxnSpPr>
        <p:spPr>
          <a:xfrm rot="5400000" flipH="1" flipV="1">
            <a:off x="4718548" y="4886802"/>
            <a:ext cx="1574924" cy="205784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77111" y="5590847"/>
            <a:ext cx="1806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"step1.json"</a:t>
            </a:r>
            <a:endParaRPr lang="en-US" dirty="0" err="1" smtClean="0"/>
          </a:p>
        </p:txBody>
      </p:sp>
      <p:sp>
        <p:nvSpPr>
          <p:cNvPr id="32" name="Freeform 31"/>
          <p:cNvSpPr/>
          <p:nvPr/>
        </p:nvSpPr>
        <p:spPr>
          <a:xfrm>
            <a:off x="4581596" y="5313899"/>
            <a:ext cx="2261164" cy="1759712"/>
          </a:xfrm>
          <a:custGeom>
            <a:avLst/>
            <a:gdLst>
              <a:gd name="connsiteX0" fmla="*/ 1941124 w 2261164"/>
              <a:gd name="connsiteY0" fmla="*/ 81061 h 1759712"/>
              <a:gd name="connsiteX1" fmla="*/ 340924 w 2261164"/>
              <a:gd name="connsiteY1" fmla="*/ 142021 h 1759712"/>
              <a:gd name="connsiteX2" fmla="*/ 112324 w 2261164"/>
              <a:gd name="connsiteY2" fmla="*/ 1391701 h 1759712"/>
              <a:gd name="connsiteX3" fmla="*/ 1743004 w 2261164"/>
              <a:gd name="connsiteY3" fmla="*/ 1757461 h 1759712"/>
              <a:gd name="connsiteX4" fmla="*/ 2261164 w 2261164"/>
              <a:gd name="connsiteY4" fmla="*/ 1269781 h 175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1164" h="1759712">
                <a:moveTo>
                  <a:pt x="1941124" y="81061"/>
                </a:moveTo>
                <a:cubicBezTo>
                  <a:pt x="1293424" y="2321"/>
                  <a:pt x="645724" y="-76419"/>
                  <a:pt x="340924" y="142021"/>
                </a:cubicBezTo>
                <a:cubicBezTo>
                  <a:pt x="36124" y="360461"/>
                  <a:pt x="-121356" y="1122461"/>
                  <a:pt x="112324" y="1391701"/>
                </a:cubicBezTo>
                <a:cubicBezTo>
                  <a:pt x="346004" y="1660941"/>
                  <a:pt x="1384864" y="1777781"/>
                  <a:pt x="1743004" y="1757461"/>
                </a:cubicBezTo>
                <a:cubicBezTo>
                  <a:pt x="2101144" y="1737141"/>
                  <a:pt x="2181154" y="1503461"/>
                  <a:pt x="2261164" y="1269781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6842760" y="5821680"/>
            <a:ext cx="0" cy="11375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34"/>
          <p:cNvSpPr/>
          <p:nvPr/>
        </p:nvSpPr>
        <p:spPr>
          <a:xfrm>
            <a:off x="7040880" y="5836920"/>
            <a:ext cx="2545080" cy="1540488"/>
          </a:xfrm>
          <a:custGeom>
            <a:avLst/>
            <a:gdLst>
              <a:gd name="connsiteX0" fmla="*/ 0 w 2545080"/>
              <a:gd name="connsiteY0" fmla="*/ 0 h 1540488"/>
              <a:gd name="connsiteX1" fmla="*/ 990600 w 2545080"/>
              <a:gd name="connsiteY1" fmla="*/ 1173480 h 1540488"/>
              <a:gd name="connsiteX2" fmla="*/ 2240280 w 2545080"/>
              <a:gd name="connsiteY2" fmla="*/ 1539240 h 1540488"/>
              <a:gd name="connsiteX3" fmla="*/ 2545080 w 2545080"/>
              <a:gd name="connsiteY3" fmla="*/ 1082040 h 154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5080" h="1540488">
                <a:moveTo>
                  <a:pt x="0" y="0"/>
                </a:moveTo>
                <a:cubicBezTo>
                  <a:pt x="308610" y="458470"/>
                  <a:pt x="617220" y="916940"/>
                  <a:pt x="990600" y="1173480"/>
                </a:cubicBezTo>
                <a:cubicBezTo>
                  <a:pt x="1363980" y="1430020"/>
                  <a:pt x="1981200" y="1554480"/>
                  <a:pt x="2240280" y="1539240"/>
                </a:cubicBezTo>
                <a:cubicBezTo>
                  <a:pt x="2499360" y="1524000"/>
                  <a:pt x="2522220" y="1303020"/>
                  <a:pt x="2545080" y="108204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9601200" y="5821680"/>
            <a:ext cx="0" cy="14447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reeform 37"/>
          <p:cNvSpPr/>
          <p:nvPr/>
        </p:nvSpPr>
        <p:spPr>
          <a:xfrm>
            <a:off x="9768839" y="5821680"/>
            <a:ext cx="3252941" cy="1805167"/>
          </a:xfrm>
          <a:custGeom>
            <a:avLst/>
            <a:gdLst>
              <a:gd name="connsiteX0" fmla="*/ 0 w 2956560"/>
              <a:gd name="connsiteY0" fmla="*/ 0 h 1805167"/>
              <a:gd name="connsiteX1" fmla="*/ 502920 w 2956560"/>
              <a:gd name="connsiteY1" fmla="*/ 1478280 h 1805167"/>
              <a:gd name="connsiteX2" fmla="*/ 2331720 w 2956560"/>
              <a:gd name="connsiteY2" fmla="*/ 1798320 h 1805167"/>
              <a:gd name="connsiteX3" fmla="*/ 2956560 w 2956560"/>
              <a:gd name="connsiteY3" fmla="*/ 1310640 h 180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6560" h="1805167">
                <a:moveTo>
                  <a:pt x="0" y="0"/>
                </a:moveTo>
                <a:cubicBezTo>
                  <a:pt x="57150" y="589280"/>
                  <a:pt x="114300" y="1178560"/>
                  <a:pt x="502920" y="1478280"/>
                </a:cubicBezTo>
                <a:cubicBezTo>
                  <a:pt x="891540" y="1778000"/>
                  <a:pt x="1922780" y="1826260"/>
                  <a:pt x="2331720" y="1798320"/>
                </a:cubicBezTo>
                <a:cubicBezTo>
                  <a:pt x="2740660" y="1770380"/>
                  <a:pt x="2956560" y="1310640"/>
                  <a:pt x="2956560" y="131064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Elbow Connector 39"/>
          <p:cNvCxnSpPr>
            <a:stCxn id="26" idx="0"/>
            <a:endCxn id="19" idx="3"/>
          </p:cNvCxnSpPr>
          <p:nvPr/>
        </p:nvCxnSpPr>
        <p:spPr>
          <a:xfrm rot="16200000" flipV="1">
            <a:off x="11350407" y="5883004"/>
            <a:ext cx="2445420" cy="93593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4676120" y="8079034"/>
            <a:ext cx="2173977" cy="51205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request</a:t>
            </a:r>
            <a:endParaRPr lang="en-US" dirty="0"/>
          </a:p>
        </p:txBody>
      </p:sp>
      <p:cxnSp>
        <p:nvCxnSpPr>
          <p:cNvPr id="43" name="Elbow Connector 42"/>
          <p:cNvCxnSpPr>
            <a:stCxn id="26" idx="3"/>
            <a:endCxn id="41" idx="1"/>
          </p:cNvCxnSpPr>
          <p:nvPr/>
        </p:nvCxnSpPr>
        <p:spPr>
          <a:xfrm>
            <a:off x="14128070" y="7829709"/>
            <a:ext cx="548050" cy="505354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reeform 43"/>
          <p:cNvSpPr/>
          <p:nvPr/>
        </p:nvSpPr>
        <p:spPr>
          <a:xfrm>
            <a:off x="12146280" y="4983480"/>
            <a:ext cx="3616828" cy="3204406"/>
          </a:xfrm>
          <a:custGeom>
            <a:avLst/>
            <a:gdLst>
              <a:gd name="connsiteX0" fmla="*/ 0 w 3505200"/>
              <a:gd name="connsiteY0" fmla="*/ 202887 h 3392053"/>
              <a:gd name="connsiteX1" fmla="*/ 1310640 w 3505200"/>
              <a:gd name="connsiteY1" fmla="*/ 248607 h 3392053"/>
              <a:gd name="connsiteX2" fmla="*/ 1112520 w 3505200"/>
              <a:gd name="connsiteY2" fmla="*/ 2671767 h 3392053"/>
              <a:gd name="connsiteX3" fmla="*/ 2346960 w 3505200"/>
              <a:gd name="connsiteY3" fmla="*/ 2915607 h 3392053"/>
              <a:gd name="connsiteX4" fmla="*/ 2621280 w 3505200"/>
              <a:gd name="connsiteY4" fmla="*/ 3388047 h 3392053"/>
              <a:gd name="connsiteX5" fmla="*/ 3505200 w 3505200"/>
              <a:gd name="connsiteY5" fmla="*/ 2626047 h 3392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200" h="3392053">
                <a:moveTo>
                  <a:pt x="0" y="202887"/>
                </a:moveTo>
                <a:cubicBezTo>
                  <a:pt x="562610" y="20007"/>
                  <a:pt x="1125220" y="-162873"/>
                  <a:pt x="1310640" y="248607"/>
                </a:cubicBezTo>
                <a:cubicBezTo>
                  <a:pt x="1496060" y="660087"/>
                  <a:pt x="939800" y="2227267"/>
                  <a:pt x="1112520" y="2671767"/>
                </a:cubicBezTo>
                <a:cubicBezTo>
                  <a:pt x="1285240" y="3116267"/>
                  <a:pt x="2095500" y="2796227"/>
                  <a:pt x="2346960" y="2915607"/>
                </a:cubicBezTo>
                <a:cubicBezTo>
                  <a:pt x="2598420" y="3034987"/>
                  <a:pt x="2428240" y="3436307"/>
                  <a:pt x="2621280" y="3388047"/>
                </a:cubicBezTo>
                <a:cubicBezTo>
                  <a:pt x="2814320" y="3339787"/>
                  <a:pt x="3159760" y="2982917"/>
                  <a:pt x="3505200" y="262604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Elbow Connector 45"/>
          <p:cNvCxnSpPr>
            <a:stCxn id="41" idx="0"/>
          </p:cNvCxnSpPr>
          <p:nvPr/>
        </p:nvCxnSpPr>
        <p:spPr>
          <a:xfrm rot="16200000" flipV="1">
            <a:off x="12313095" y="4629019"/>
            <a:ext cx="3283201" cy="361682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7294" y="8784908"/>
            <a:ext cx="2961721" cy="374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15185322" y="6264853"/>
            <a:ext cx="2013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"</a:t>
            </a:r>
            <a:r>
              <a:rPr lang="nl-NL" dirty="0" err="1" smtClean="0"/>
              <a:t>actualValue</a:t>
            </a:r>
            <a:r>
              <a:rPr lang="nl-NL" dirty="0" smtClean="0"/>
              <a:t>"</a:t>
            </a:r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261879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Chain of </a:t>
            </a:r>
            <a:r>
              <a:rPr lang="nl-NL" dirty="0" err="1"/>
              <a:t>subsequent</a:t>
            </a:r>
            <a:r>
              <a:rPr lang="nl-NL" dirty="0"/>
              <a:t> </a:t>
            </a:r>
            <a:r>
              <a:rPr lang="nl-NL" dirty="0" err="1"/>
              <a:t>asynchronous</a:t>
            </a:r>
            <a:r>
              <a:rPr lang="nl-NL" dirty="0"/>
              <a:t> calls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101204" y="2286000"/>
            <a:ext cx="15830435" cy="69799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296468" y="2743140"/>
            <a:ext cx="15830435" cy="6065640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readElementFromJsonFile</a:t>
            </a:r>
            <a:r>
              <a:rPr lang="en-US" dirty="0">
                <a:latin typeface="Lucida Console" panose="020B0609040504020204" pitchFamily="49" charset="0"/>
              </a:rPr>
              <a:t>(step1, null, function (err, data)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if (err) return err;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err="1">
                <a:latin typeface="Lucida Console" panose="020B0609040504020204" pitchFamily="49" charset="0"/>
              </a:rPr>
              <a:t>readElementFromJsonFile</a:t>
            </a:r>
            <a:r>
              <a:rPr lang="en-US" dirty="0">
                <a:latin typeface="Lucida Console" panose="020B0609040504020204" pitchFamily="49" charset="0"/>
              </a:rPr>
              <a:t>(data, null, function (err, data)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if (err) return err;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</a:t>
            </a:r>
            <a:r>
              <a:rPr lang="en-US" dirty="0" err="1">
                <a:latin typeface="Lucida Console" panose="020B0609040504020204" pitchFamily="49" charset="0"/>
              </a:rPr>
              <a:t>readElementFromJsonFile</a:t>
            </a:r>
            <a:r>
              <a:rPr lang="en-US" dirty="0">
                <a:latin typeface="Lucida Console" panose="020B0609040504020204" pitchFamily="49" charset="0"/>
              </a:rPr>
              <a:t>(data, null, function (err, data)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if (err) return err;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</a:t>
            </a:r>
            <a:r>
              <a:rPr lang="en-US" dirty="0" err="1">
                <a:latin typeface="Lucida Console" panose="020B0609040504020204" pitchFamily="49" charset="0"/>
              </a:rPr>
              <a:t>readElementFromJsonFile</a:t>
            </a:r>
            <a:r>
              <a:rPr lang="en-US" dirty="0">
                <a:latin typeface="Lucida Console" panose="020B0609040504020204" pitchFamily="49" charset="0"/>
              </a:rPr>
              <a:t>(data, null, function (err, data)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if (err) return err;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</a:t>
            </a:r>
            <a:r>
              <a:rPr lang="en-US" dirty="0" err="1">
                <a:latin typeface="Lucida Console" panose="020B0609040504020204" pitchFamily="49" charset="0"/>
              </a:rPr>
              <a:t>readElementFromJsonFile</a:t>
            </a:r>
            <a:r>
              <a:rPr lang="en-US" dirty="0">
                <a:latin typeface="Lucida Console" panose="020B0609040504020204" pitchFamily="49" charset="0"/>
              </a:rPr>
              <a:t>(data, '</a:t>
            </a:r>
            <a:r>
              <a:rPr lang="en-US" dirty="0" err="1">
                <a:latin typeface="Lucida Console" panose="020B0609040504020204" pitchFamily="49" charset="0"/>
              </a:rPr>
              <a:t>actualValue</a:t>
            </a:r>
            <a:r>
              <a:rPr lang="en-US" dirty="0">
                <a:latin typeface="Lucida Console" panose="020B0609040504020204" pitchFamily="49" charset="0"/>
              </a:rPr>
              <a:t>', function (err, data)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if (err) return err;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console.log("Final value = " + data);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});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});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});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});</a:t>
            </a:r>
          </a:p>
          <a:p>
            <a:r>
              <a:rPr lang="en-US" dirty="0">
                <a:latin typeface="Lucida Console" panose="020B0609040504020204" pitchFamily="49" charset="0"/>
              </a:rPr>
              <a:t>});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793" y="6925628"/>
            <a:ext cx="5373304" cy="679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058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Promises</a:t>
            </a:r>
            <a:r>
              <a:rPr lang="nl-NL" dirty="0" smtClean="0"/>
              <a:t> in Javascript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3489959"/>
            <a:ext cx="11942763" cy="4841241"/>
          </a:xfrm>
        </p:spPr>
        <p:txBody>
          <a:bodyPr/>
          <a:lstStyle/>
          <a:p>
            <a:r>
              <a:rPr lang="nl-NL" dirty="0" err="1" smtClean="0"/>
              <a:t>Promises</a:t>
            </a:r>
            <a:r>
              <a:rPr lang="nl-NL" dirty="0" smtClean="0"/>
              <a:t> in </a:t>
            </a:r>
            <a:r>
              <a:rPr lang="nl-NL" dirty="0" err="1" smtClean="0"/>
              <a:t>JavaScript</a:t>
            </a:r>
            <a:r>
              <a:rPr lang="nl-NL" dirty="0" smtClean="0"/>
              <a:t> are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alternative</a:t>
            </a:r>
            <a:r>
              <a:rPr lang="nl-NL" dirty="0" smtClean="0"/>
              <a:t> for explicit </a:t>
            </a:r>
            <a:r>
              <a:rPr lang="nl-NL" dirty="0" err="1" smtClean="0"/>
              <a:t>callbacks</a:t>
            </a:r>
            <a:endParaRPr lang="nl-NL" dirty="0" smtClean="0"/>
          </a:p>
          <a:p>
            <a:pPr lvl="1"/>
            <a:r>
              <a:rPr lang="nl-NL" dirty="0" smtClean="0"/>
              <a:t>A </a:t>
            </a:r>
            <a:r>
              <a:rPr lang="nl-NL" i="1" dirty="0" err="1" smtClean="0"/>
              <a:t>promise</a:t>
            </a:r>
            <a:r>
              <a:rPr lang="nl-NL" dirty="0" smtClean="0"/>
              <a:t> </a:t>
            </a:r>
            <a:r>
              <a:rPr lang="nl-NL" dirty="0" err="1" smtClean="0"/>
              <a:t>represents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later-</a:t>
            </a:r>
            <a:r>
              <a:rPr lang="nl-NL" dirty="0" err="1" smtClean="0"/>
              <a:t>to</a:t>
            </a:r>
            <a:r>
              <a:rPr lang="nl-NL" dirty="0" smtClean="0"/>
              <a:t>-</a:t>
            </a:r>
            <a:r>
              <a:rPr lang="nl-NL" dirty="0" err="1" smtClean="0"/>
              <a:t>be-provided</a:t>
            </a:r>
            <a:r>
              <a:rPr lang="nl-NL" dirty="0" err="1"/>
              <a:t>-</a:t>
            </a:r>
            <a:r>
              <a:rPr lang="nl-NL" dirty="0" err="1" smtClean="0"/>
              <a:t>result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smtClean="0"/>
              <a:t>of a call </a:t>
            </a:r>
            <a:r>
              <a:rPr lang="nl-NL" dirty="0" err="1" smtClean="0"/>
              <a:t>that</a:t>
            </a:r>
            <a:r>
              <a:rPr lang="nl-NL" dirty="0"/>
              <a:t> </a:t>
            </a:r>
            <a:r>
              <a:rPr lang="nl-NL" dirty="0" err="1" smtClean="0"/>
              <a:t>will</a:t>
            </a:r>
            <a:r>
              <a:rPr lang="nl-NL" dirty="0" smtClean="0"/>
              <a:t> </a:t>
            </a:r>
            <a:r>
              <a:rPr lang="nl-NL" dirty="0" err="1" smtClean="0"/>
              <a:t>asynchronously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handled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275" y="1744345"/>
            <a:ext cx="11287684" cy="156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101205" y="5232758"/>
            <a:ext cx="15190356" cy="40331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 sz="2000"/>
          </a:p>
        </p:txBody>
      </p:sp>
      <p:sp>
        <p:nvSpPr>
          <p:cNvPr id="6" name="TextBox 5"/>
          <p:cNvSpPr txBox="1"/>
          <p:nvPr/>
        </p:nvSpPr>
        <p:spPr>
          <a:xfrm>
            <a:off x="1238365" y="5247999"/>
            <a:ext cx="14474075" cy="4218981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 smtClean="0">
                <a:latin typeface="Lucida Console" panose="020B0609040504020204" pitchFamily="49" charset="0"/>
              </a:rPr>
              <a:t>function </a:t>
            </a:r>
            <a:r>
              <a:rPr lang="en-US" dirty="0" err="1" smtClean="0">
                <a:latin typeface="Lucida Console" panose="020B0609040504020204" pitchFamily="49" charset="0"/>
              </a:rPr>
              <a:t>asynchronousAction</a:t>
            </a:r>
            <a:r>
              <a:rPr lang="en-US" dirty="0" smtClean="0">
                <a:latin typeface="Lucida Console" panose="020B0609040504020204" pitchFamily="49" charset="0"/>
              </a:rPr>
              <a:t>(</a:t>
            </a:r>
            <a:r>
              <a:rPr lang="en-US" dirty="0" err="1" smtClean="0">
                <a:latin typeface="Lucida Console" panose="020B0609040504020204" pitchFamily="49" charset="0"/>
              </a:rPr>
              <a:t>param</a:t>
            </a:r>
            <a:r>
              <a:rPr lang="en-US" dirty="0" smtClean="0">
                <a:latin typeface="Lucida Console" panose="020B0609040504020204" pitchFamily="49" charset="0"/>
              </a:rPr>
              <a:t>) {</a:t>
            </a:r>
          </a:p>
          <a:p>
            <a:r>
              <a:rPr lang="nl-NL" dirty="0" smtClean="0">
                <a:latin typeface="Lucida Console" panose="020B0609040504020204" pitchFamily="49" charset="0"/>
              </a:rPr>
              <a:t>   return new </a:t>
            </a:r>
            <a:r>
              <a:rPr lang="nl-NL" dirty="0" err="1" smtClean="0">
                <a:latin typeface="Lucida Console" panose="020B0609040504020204" pitchFamily="49" charset="0"/>
              </a:rPr>
              <a:t>Promise</a:t>
            </a:r>
            <a:r>
              <a:rPr lang="nl-NL" dirty="0">
                <a:latin typeface="Lucida Console" panose="020B0609040504020204" pitchFamily="49" charset="0"/>
              </a:rPr>
              <a:t>((</a:t>
            </a:r>
            <a:r>
              <a:rPr lang="nl-NL" dirty="0" err="1">
                <a:latin typeface="Lucida Console" panose="020B0609040504020204" pitchFamily="49" charset="0"/>
              </a:rPr>
              <a:t>resolve</a:t>
            </a:r>
            <a:r>
              <a:rPr lang="nl-NL" dirty="0">
                <a:latin typeface="Lucida Console" panose="020B0609040504020204" pitchFamily="49" charset="0"/>
              </a:rPr>
              <a:t>, </a:t>
            </a:r>
            <a:r>
              <a:rPr lang="nl-NL" dirty="0" err="1">
                <a:latin typeface="Lucida Console" panose="020B0609040504020204" pitchFamily="49" charset="0"/>
              </a:rPr>
              <a:t>reject</a:t>
            </a:r>
            <a:r>
              <a:rPr lang="nl-NL" dirty="0">
                <a:latin typeface="Lucida Console" panose="020B0609040504020204" pitchFamily="49" charset="0"/>
              </a:rPr>
              <a:t>) =&gt; </a:t>
            </a:r>
            <a:r>
              <a:rPr lang="nl-NL" dirty="0" smtClean="0">
                <a:latin typeface="Lucida Console" panose="020B0609040504020204" pitchFamily="49" charset="0"/>
              </a:rPr>
              <a:t>{ .. </a:t>
            </a:r>
            <a:r>
              <a:rPr lang="nl-NL" dirty="0" err="1" smtClean="0">
                <a:latin typeface="Lucida Console" panose="020B0609040504020204" pitchFamily="49" charset="0"/>
              </a:rPr>
              <a:t>the</a:t>
            </a:r>
            <a:r>
              <a:rPr lang="nl-NL" dirty="0" smtClean="0">
                <a:latin typeface="Lucida Console" panose="020B0609040504020204" pitchFamily="49" charset="0"/>
              </a:rPr>
              <a:t> real </a:t>
            </a:r>
            <a:r>
              <a:rPr lang="nl-NL" dirty="0" err="1" smtClean="0">
                <a:latin typeface="Lucida Console" panose="020B0609040504020204" pitchFamily="49" charset="0"/>
              </a:rPr>
              <a:t>work</a:t>
            </a:r>
            <a:r>
              <a:rPr lang="nl-NL" dirty="0" smtClean="0">
                <a:latin typeface="Lucida Console" panose="020B0609040504020204" pitchFamily="49" charset="0"/>
              </a:rPr>
              <a:t/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   … more </a:t>
            </a:r>
            <a:r>
              <a:rPr lang="nl-NL" dirty="0" err="1" smtClean="0">
                <a:latin typeface="Lucida Console" panose="020B0609040504020204" pitchFamily="49" charset="0"/>
              </a:rPr>
              <a:t>work</a:t>
            </a:r>
            <a:endParaRPr lang="nl-NL" dirty="0" smtClean="0">
              <a:latin typeface="Lucida Console" panose="020B0609040504020204" pitchFamily="49" charset="0"/>
            </a:endParaRPr>
          </a:p>
          <a:p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smtClean="0">
                <a:latin typeface="Lucida Console" panose="020B0609040504020204" pitchFamily="49" charset="0"/>
              </a:rPr>
              <a:t>     </a:t>
            </a:r>
            <a:r>
              <a:rPr lang="nl-NL" dirty="0" err="1" smtClean="0">
                <a:latin typeface="Lucida Console" panose="020B0609040504020204" pitchFamily="49" charset="0"/>
              </a:rPr>
              <a:t>resolve</a:t>
            </a:r>
            <a:r>
              <a:rPr lang="nl-NL" dirty="0" smtClean="0">
                <a:latin typeface="Lucida Console" panose="020B0609040504020204" pitchFamily="49" charset="0"/>
              </a:rPr>
              <a:t>( </a:t>
            </a:r>
            <a:r>
              <a:rPr lang="nl-NL" dirty="0" err="1" smtClean="0">
                <a:latin typeface="Lucida Console" panose="020B0609040504020204" pitchFamily="49" charset="0"/>
              </a:rPr>
              <a:t>resultFromHardWork</a:t>
            </a:r>
            <a:r>
              <a:rPr lang="nl-NL" dirty="0" smtClean="0">
                <a:latin typeface="Lucida Console" panose="020B0609040504020204" pitchFamily="49" charset="0"/>
              </a:rPr>
              <a:t>);</a:t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}); </a:t>
            </a:r>
            <a:endParaRPr lang="nl-NL" dirty="0">
              <a:latin typeface="Lucida Console" panose="020B0609040504020204" pitchFamily="49" charset="0"/>
            </a:endParaRPr>
          </a:p>
          <a:p>
            <a:r>
              <a:rPr lang="nl-NL" dirty="0" smtClean="0">
                <a:latin typeface="Lucida Console" panose="020B0609040504020204" pitchFamily="49" charset="0"/>
              </a:rPr>
              <a:t>}</a:t>
            </a:r>
          </a:p>
          <a:p>
            <a:endParaRPr lang="nl-NL" dirty="0">
              <a:latin typeface="Lucida Console" panose="020B0609040504020204" pitchFamily="49" charset="0"/>
            </a:endParaRPr>
          </a:p>
          <a:p>
            <a:r>
              <a:rPr lang="en-US" dirty="0" err="1" smtClean="0">
                <a:latin typeface="Lucida Console" panose="020B0609040504020204" pitchFamily="49" charset="0"/>
              </a:rPr>
              <a:t>asynchronousAction</a:t>
            </a:r>
            <a:r>
              <a:rPr lang="en-US" dirty="0" smtClean="0">
                <a:latin typeface="Lucida Console" panose="020B0609040504020204" pitchFamily="49" charset="0"/>
              </a:rPr>
              <a:t>(</a:t>
            </a:r>
            <a:r>
              <a:rPr lang="en-US" dirty="0" err="1" smtClean="0">
                <a:latin typeface="Lucida Console" panose="020B0609040504020204" pitchFamily="49" charset="0"/>
              </a:rPr>
              <a:t>paramValue</a:t>
            </a:r>
            <a:r>
              <a:rPr lang="en-US" dirty="0" smtClean="0">
                <a:latin typeface="Lucida Console" panose="020B0609040504020204" pitchFamily="49" charset="0"/>
              </a:rPr>
              <a:t>)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.then( </a:t>
            </a:r>
            <a:r>
              <a:rPr lang="en-US" dirty="0" err="1" smtClean="0">
                <a:latin typeface="Lucida Console" panose="020B0609040504020204" pitchFamily="49" charset="0"/>
              </a:rPr>
              <a:t>someOtherAsynchronousAction</a:t>
            </a:r>
            <a:r>
              <a:rPr lang="en-US" dirty="0" smtClean="0">
                <a:latin typeface="Lucida Console" panose="020B0609040504020204" pitchFamily="49" charset="0"/>
              </a:rPr>
              <a:t>)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.then( function (result) { … do something with result })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smtClean="0">
                <a:latin typeface="Lucida Console" panose="020B0609040504020204" pitchFamily="49" charset="0"/>
              </a:rPr>
              <a:t> </a:t>
            </a: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34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Promises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evaluated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smtClean="0"/>
              <a:t>in parallel </a:t>
            </a:r>
            <a:r>
              <a:rPr lang="nl-NL" dirty="0" err="1" smtClean="0"/>
              <a:t>and</a:t>
            </a:r>
            <a:r>
              <a:rPr lang="nl-NL" dirty="0" smtClean="0"/>
              <a:t> in a chain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0"/>
            <a:ext cx="11942763" cy="6144259"/>
          </a:xfrm>
        </p:spPr>
        <p:txBody>
          <a:bodyPr>
            <a:normAutofit lnSpcReduction="10000"/>
          </a:bodyPr>
          <a:lstStyle/>
          <a:p>
            <a:r>
              <a:rPr lang="nl-NL" dirty="0" err="1" smtClean="0"/>
              <a:t>Use</a:t>
            </a:r>
            <a:r>
              <a:rPr lang="nl-NL" dirty="0" smtClean="0"/>
              <a:t> </a:t>
            </a:r>
            <a:r>
              <a:rPr lang="nl-NL" dirty="0" err="1" smtClean="0"/>
              <a:t>Promise.all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wait</a:t>
            </a:r>
            <a:r>
              <a:rPr lang="nl-NL" dirty="0" smtClean="0"/>
              <a:t> for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resolution</a:t>
            </a:r>
            <a:r>
              <a:rPr lang="nl-NL" dirty="0" smtClean="0"/>
              <a:t> of a </a:t>
            </a:r>
            <a:r>
              <a:rPr lang="nl-NL" dirty="0" err="1" smtClean="0"/>
              <a:t>collection</a:t>
            </a:r>
            <a:r>
              <a:rPr lang="nl-NL" dirty="0" smtClean="0"/>
              <a:t> of </a:t>
            </a:r>
            <a:r>
              <a:rPr lang="nl-NL" dirty="0" err="1" smtClean="0"/>
              <a:t>promises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r>
              <a:rPr lang="nl-NL" dirty="0" err="1" smtClean="0"/>
              <a:t>Use</a:t>
            </a:r>
            <a:r>
              <a:rPr lang="nl-NL" dirty="0" smtClean="0"/>
              <a:t> a </a:t>
            </a:r>
            <a:r>
              <a:rPr lang="nl-NL" dirty="0" err="1" smtClean="0"/>
              <a:t>promise</a:t>
            </a:r>
            <a:r>
              <a:rPr lang="nl-NL" dirty="0" smtClean="0"/>
              <a:t> chain </a:t>
            </a:r>
            <a:r>
              <a:rPr lang="nl-NL" dirty="0" err="1" smtClean="0"/>
              <a:t>to</a:t>
            </a:r>
            <a:r>
              <a:rPr lang="nl-NL" dirty="0" smtClean="0"/>
              <a:t> handle a </a:t>
            </a:r>
            <a:r>
              <a:rPr lang="nl-NL" dirty="0" err="1" smtClean="0"/>
              <a:t>subsequent</a:t>
            </a:r>
            <a:r>
              <a:rPr lang="nl-NL" dirty="0" smtClean="0"/>
              <a:t> series of </a:t>
            </a:r>
            <a:r>
              <a:rPr lang="nl-NL" dirty="0" err="1" smtClean="0"/>
              <a:t>asynchronous</a:t>
            </a:r>
            <a:r>
              <a:rPr lang="nl-NL" dirty="0" smtClean="0"/>
              <a:t> actions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depend</a:t>
            </a:r>
            <a:r>
              <a:rPr lang="nl-NL" dirty="0" smtClean="0"/>
              <a:t> on </a:t>
            </a:r>
            <a:r>
              <a:rPr lang="nl-NL" dirty="0" err="1" smtClean="0"/>
              <a:t>each</a:t>
            </a:r>
            <a:r>
              <a:rPr lang="nl-NL" dirty="0" smtClean="0"/>
              <a:t> </a:t>
            </a:r>
            <a:r>
              <a:rPr lang="nl-NL" dirty="0" err="1" smtClean="0"/>
              <a:t>other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r>
              <a:rPr lang="nl-NL" dirty="0" err="1" smtClean="0"/>
              <a:t>Promise</a:t>
            </a:r>
            <a:r>
              <a:rPr lang="nl-NL" dirty="0" smtClean="0"/>
              <a:t> </a:t>
            </a:r>
            <a:r>
              <a:rPr lang="nl-NL" dirty="0" err="1" smtClean="0"/>
              <a:t>Chains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included</a:t>
            </a:r>
            <a:r>
              <a:rPr lang="nl-NL" dirty="0" smtClean="0"/>
              <a:t> in </a:t>
            </a:r>
            <a:r>
              <a:rPr lang="nl-NL" dirty="0" err="1" smtClean="0"/>
              <a:t>Promise.all</a:t>
            </a:r>
            <a:endParaRPr lang="nl-NL" dirty="0" smtClean="0"/>
          </a:p>
        </p:txBody>
      </p:sp>
      <p:sp>
        <p:nvSpPr>
          <p:cNvPr id="4" name="Rectangle 3"/>
          <p:cNvSpPr/>
          <p:nvPr/>
        </p:nvSpPr>
        <p:spPr>
          <a:xfrm>
            <a:off x="1817486" y="5578933"/>
            <a:ext cx="13178675" cy="18995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 sz="2000"/>
          </a:p>
        </p:txBody>
      </p:sp>
      <p:sp>
        <p:nvSpPr>
          <p:cNvPr id="5" name="TextBox 4"/>
          <p:cNvSpPr txBox="1"/>
          <p:nvPr/>
        </p:nvSpPr>
        <p:spPr>
          <a:xfrm>
            <a:off x="1954647" y="5594174"/>
            <a:ext cx="11487034" cy="2002989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 err="1" smtClean="0">
                <a:latin typeface="Lucida Console" panose="020B0609040504020204" pitchFamily="49" charset="0"/>
              </a:rPr>
              <a:t>firstAction</a:t>
            </a:r>
            <a:r>
              <a:rPr lang="en-US" dirty="0" smtClean="0">
                <a:latin typeface="Lucida Console" panose="020B0609040504020204" pitchFamily="49" charset="0"/>
              </a:rPr>
              <a:t>(</a:t>
            </a:r>
            <a:r>
              <a:rPr lang="en-US" dirty="0" err="1" smtClean="0">
                <a:latin typeface="Lucida Console" panose="020B0609040504020204" pitchFamily="49" charset="0"/>
              </a:rPr>
              <a:t>paramValue</a:t>
            </a:r>
            <a:r>
              <a:rPr lang="en-US" dirty="0" smtClean="0">
                <a:latin typeface="Lucida Console" panose="020B0609040504020204" pitchFamily="49" charset="0"/>
              </a:rPr>
              <a:t>)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.then( </a:t>
            </a:r>
            <a:r>
              <a:rPr lang="en-US" dirty="0" err="1">
                <a:latin typeface="Lucida Console" panose="020B0609040504020204" pitchFamily="49" charset="0"/>
              </a:rPr>
              <a:t>secondAction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.then( </a:t>
            </a:r>
            <a:r>
              <a:rPr lang="en-US" dirty="0" err="1" smtClean="0">
                <a:latin typeface="Lucida Console" panose="020B0609040504020204" pitchFamily="49" charset="0"/>
              </a:rPr>
              <a:t>nextAction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.then( function (result) { … do something with result })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smtClean="0">
                <a:latin typeface="Lucida Console" panose="020B0609040504020204" pitchFamily="49" charset="0"/>
              </a:rPr>
              <a:t> </a:t>
            </a:r>
            <a:endParaRPr lang="en-US" dirty="0">
              <a:latin typeface="Lucida Console" panose="020B0609040504020204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802246" y="3373478"/>
            <a:ext cx="14611235" cy="1279567"/>
            <a:chOff x="3097646" y="1468478"/>
            <a:chExt cx="14611235" cy="1279567"/>
          </a:xfrm>
        </p:grpSpPr>
        <p:sp>
          <p:nvSpPr>
            <p:cNvPr id="6" name="Rectangle 5"/>
            <p:cNvSpPr/>
            <p:nvPr/>
          </p:nvSpPr>
          <p:spPr>
            <a:xfrm>
              <a:off x="3097646" y="1468478"/>
              <a:ext cx="13193915" cy="10004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54817" tIns="77409" rIns="154817" bIns="77409" rtlCol="0" anchor="ctr"/>
            <a:lstStyle/>
            <a:p>
              <a:pPr algn="ctr"/>
              <a:endParaRPr lang="en-US" sz="200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234806" y="1483719"/>
              <a:ext cx="14474075" cy="1264326"/>
            </a:xfrm>
            <a:prstGeom prst="rect">
              <a:avLst/>
            </a:prstGeom>
            <a:noFill/>
          </p:spPr>
          <p:txBody>
            <a:bodyPr wrap="square" lIns="154817" tIns="77409" rIns="154817" bIns="77409" rtlCol="0">
              <a:spAutoFit/>
            </a:bodyPr>
            <a:lstStyle/>
            <a:p>
              <a:r>
                <a:rPr lang="nl-NL" dirty="0" err="1" smtClean="0">
                  <a:latin typeface="Lucida Console" panose="020B0609040504020204" pitchFamily="49" charset="0"/>
                </a:rPr>
                <a:t>Promise.all</a:t>
              </a:r>
              <a:r>
                <a:rPr lang="nl-NL" dirty="0">
                  <a:latin typeface="Lucida Console" panose="020B0609040504020204" pitchFamily="49" charset="0"/>
                </a:rPr>
                <a:t>( array of </a:t>
              </a:r>
              <a:r>
                <a:rPr lang="nl-NL" dirty="0" err="1">
                  <a:latin typeface="Lucida Console" panose="020B0609040504020204" pitchFamily="49" charset="0"/>
                </a:rPr>
                <a:t>promises</a:t>
              </a:r>
              <a:r>
                <a:rPr lang="nl-NL" dirty="0">
                  <a:latin typeface="Lucida Console" panose="020B0609040504020204" pitchFamily="49" charset="0"/>
                </a:rPr>
                <a:t>).</a:t>
              </a:r>
              <a:r>
                <a:rPr lang="nl-NL" dirty="0" err="1">
                  <a:latin typeface="Lucida Console" panose="020B0609040504020204" pitchFamily="49" charset="0"/>
                </a:rPr>
                <a:t>then</a:t>
              </a:r>
              <a:r>
                <a:rPr lang="nl-NL" dirty="0">
                  <a:latin typeface="Lucida Console" panose="020B0609040504020204" pitchFamily="49" charset="0"/>
                </a:rPr>
                <a:t>(</a:t>
              </a:r>
              <a:r>
                <a:rPr lang="nl-NL" dirty="0" err="1">
                  <a:latin typeface="Lucida Console" panose="020B0609040504020204" pitchFamily="49" charset="0"/>
                </a:rPr>
                <a:t>function</a:t>
              </a:r>
              <a:r>
                <a:rPr lang="nl-NL" dirty="0">
                  <a:latin typeface="Lucida Console" panose="020B0609040504020204" pitchFamily="49" charset="0"/>
                </a:rPr>
                <a:t> (array of </a:t>
              </a:r>
              <a:r>
                <a:rPr lang="nl-NL" dirty="0" err="1">
                  <a:latin typeface="Lucida Console" panose="020B0609040504020204" pitchFamily="49" charset="0"/>
                </a:rPr>
                <a:t>results</a:t>
              </a:r>
              <a:r>
                <a:rPr lang="nl-NL" dirty="0">
                  <a:latin typeface="Lucida Console" panose="020B0609040504020204" pitchFamily="49" charset="0"/>
                </a:rPr>
                <a:t>) {})</a:t>
              </a:r>
              <a:br>
                <a:rPr lang="nl-NL" dirty="0">
                  <a:latin typeface="Lucida Console" panose="020B0609040504020204" pitchFamily="49" charset="0"/>
                </a:rPr>
              </a:br>
              <a:r>
                <a:rPr lang="nl-NL" dirty="0">
                  <a:latin typeface="Lucida Console" panose="020B0609040504020204" pitchFamily="49" charset="0"/>
                </a:rPr>
                <a:t/>
              </a:r>
              <a:br>
                <a:rPr lang="nl-NL" dirty="0">
                  <a:latin typeface="Lucida Console" panose="020B0609040504020204" pitchFamily="49" charset="0"/>
                </a:rPr>
              </a:br>
              <a:endParaRPr lang="nl-NL" dirty="0">
                <a:latin typeface="Lucida Console" panose="020B060904050402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877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Popularity</a:t>
            </a:r>
            <a:r>
              <a:rPr lang="nl-NL" dirty="0" smtClean="0"/>
              <a:t> Ratings…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1633" y="406718"/>
            <a:ext cx="6599237" cy="64087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39" y="1656343"/>
            <a:ext cx="8057198" cy="6439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710" y="4258786"/>
            <a:ext cx="4778375" cy="511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971" y="5647531"/>
            <a:ext cx="5796560" cy="357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936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Chain of </a:t>
            </a:r>
            <a:r>
              <a:rPr lang="nl-NL" dirty="0" err="1"/>
              <a:t>subsequent</a:t>
            </a:r>
            <a:r>
              <a:rPr lang="nl-NL" dirty="0"/>
              <a:t> </a:t>
            </a:r>
            <a:r>
              <a:rPr lang="nl-NL" dirty="0" err="1"/>
              <a:t>asynchronous</a:t>
            </a:r>
            <a:r>
              <a:rPr lang="nl-NL" dirty="0"/>
              <a:t> calls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101204" y="2286000"/>
            <a:ext cx="15830435" cy="69799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101205" y="2558474"/>
            <a:ext cx="15830435" cy="6434972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function </a:t>
            </a:r>
            <a:r>
              <a:rPr lang="en-US" dirty="0" err="1">
                <a:latin typeface="Lucida Console" panose="020B0609040504020204" pitchFamily="49" charset="0"/>
              </a:rPr>
              <a:t>readElementFromJsonFile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fileName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  <a:r>
              <a:rPr lang="en-US" dirty="0" err="1">
                <a:latin typeface="Lucida Console" panose="020B0609040504020204" pitchFamily="49" charset="0"/>
              </a:rPr>
              <a:t>elementToRead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return new Promise((resolve, reject) =&gt; {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  </a:t>
            </a:r>
            <a:r>
              <a:rPr lang="en-US" dirty="0" err="1" smtClean="0">
                <a:latin typeface="Lucida Console" panose="020B0609040504020204" pitchFamily="49" charset="0"/>
              </a:rPr>
              <a:t>fs.readFile</a:t>
            </a:r>
            <a:r>
              <a:rPr lang="en-US" dirty="0">
                <a:latin typeface="Lucida Console" panose="020B0609040504020204" pitchFamily="49" charset="0"/>
              </a:rPr>
              <a:t>(__</a:t>
            </a:r>
            <a:r>
              <a:rPr lang="en-US" dirty="0" err="1">
                <a:latin typeface="Lucida Console" panose="020B0609040504020204" pitchFamily="49" charset="0"/>
              </a:rPr>
              <a:t>dirname</a:t>
            </a:r>
            <a:r>
              <a:rPr lang="en-US" dirty="0">
                <a:latin typeface="Lucida Console" panose="020B0609040504020204" pitchFamily="49" charset="0"/>
              </a:rPr>
              <a:t> + '/' + </a:t>
            </a:r>
            <a:r>
              <a:rPr lang="en-US" dirty="0" err="1">
                <a:latin typeface="Lucida Console" panose="020B0609040504020204" pitchFamily="49" charset="0"/>
              </a:rPr>
              <a:t>fileName</a:t>
            </a:r>
            <a:r>
              <a:rPr lang="en-US" dirty="0">
                <a:latin typeface="Lucida Console" panose="020B0609040504020204" pitchFamily="49" charset="0"/>
              </a:rPr>
              <a:t>, "utf8", function (err, data) {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          ...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          resolve(element);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});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})// promise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}//</a:t>
            </a:r>
            <a:r>
              <a:rPr lang="en-US" dirty="0" err="1">
                <a:latin typeface="Lucida Console" panose="020B0609040504020204" pitchFamily="49" charset="0"/>
              </a:rPr>
              <a:t>readElementFromJsonFile</a:t>
            </a:r>
            <a:endParaRPr lang="en-US" dirty="0">
              <a:latin typeface="Lucida Console" panose="020B0609040504020204" pitchFamily="49" charset="0"/>
            </a:endParaRPr>
          </a:p>
          <a:p>
            <a:endParaRPr lang="en-US" dirty="0" smtClean="0">
              <a:latin typeface="Lucida Console" panose="020B0609040504020204" pitchFamily="49" charset="0"/>
            </a:endParaRP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 smtClean="0">
                <a:latin typeface="Lucida Console" panose="020B0609040504020204" pitchFamily="49" charset="0"/>
              </a:rPr>
              <a:t>readElementFromJsonFile</a:t>
            </a:r>
            <a:r>
              <a:rPr lang="en-US" dirty="0" smtClean="0">
                <a:latin typeface="Lucida Console" panose="020B0609040504020204" pitchFamily="49" charset="0"/>
              </a:rPr>
              <a:t>(step1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.then(</a:t>
            </a:r>
            <a:r>
              <a:rPr lang="en-US" dirty="0" err="1">
                <a:latin typeface="Lucida Console" panose="020B0609040504020204" pitchFamily="49" charset="0"/>
              </a:rPr>
              <a:t>readElementFromJsonFile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.then(</a:t>
            </a:r>
            <a:r>
              <a:rPr lang="en-US" dirty="0" err="1">
                <a:latin typeface="Lucida Console" panose="020B0609040504020204" pitchFamily="49" charset="0"/>
              </a:rPr>
              <a:t>readElementFromJsonFile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.then(</a:t>
            </a:r>
            <a:r>
              <a:rPr lang="en-US" dirty="0" err="1">
                <a:latin typeface="Lucida Console" panose="020B0609040504020204" pitchFamily="49" charset="0"/>
              </a:rPr>
              <a:t>readElementFromJsonFile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.then(function (filename) { </a:t>
            </a:r>
            <a:r>
              <a:rPr lang="en-US" dirty="0" smtClean="0">
                <a:latin typeface="Lucida Console" panose="020B0609040504020204" pitchFamily="49" charset="0"/>
              </a:rPr>
              <a:t/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        return </a:t>
            </a:r>
            <a:r>
              <a:rPr lang="en-US" dirty="0" err="1">
                <a:latin typeface="Lucida Console" panose="020B0609040504020204" pitchFamily="49" charset="0"/>
              </a:rPr>
              <a:t>readElementFromJsonFile</a:t>
            </a:r>
            <a:r>
              <a:rPr lang="en-US" dirty="0">
                <a:latin typeface="Lucida Console" panose="020B0609040504020204" pitchFamily="49" charset="0"/>
              </a:rPr>
              <a:t>(filename, '</a:t>
            </a:r>
            <a:r>
              <a:rPr lang="en-US" dirty="0" err="1">
                <a:latin typeface="Lucida Console" panose="020B0609040504020204" pitchFamily="49" charset="0"/>
              </a:rPr>
              <a:t>actualValue</a:t>
            </a:r>
            <a:r>
              <a:rPr lang="en-US" dirty="0">
                <a:latin typeface="Lucida Console" panose="020B0609040504020204" pitchFamily="49" charset="0"/>
              </a:rPr>
              <a:t>') })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.then(function (value) { console.log</a:t>
            </a:r>
            <a:r>
              <a:rPr lang="en-US" dirty="0" smtClean="0">
                <a:latin typeface="Lucida Console" panose="020B0609040504020204" pitchFamily="49" charset="0"/>
              </a:rPr>
              <a:t>(‘Final value </a:t>
            </a:r>
            <a:r>
              <a:rPr lang="en-US" dirty="0">
                <a:latin typeface="Lucida Console" panose="020B0609040504020204" pitchFamily="49" charset="0"/>
              </a:rPr>
              <a:t>= ' + value); })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793" y="6925628"/>
            <a:ext cx="5373304" cy="679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015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Server sent events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63880" y="3826252"/>
            <a:ext cx="4153034" cy="143298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495236" y="4330407"/>
            <a:ext cx="4946444" cy="41201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>
              <a:solidFill>
                <a:schemeClr val="tx1"/>
              </a:solidFill>
            </a:endParaRPr>
          </a:p>
        </p:txBody>
      </p:sp>
      <p:pic>
        <p:nvPicPr>
          <p:cNvPr id="7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513" y="7675129"/>
            <a:ext cx="2521712" cy="67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9053716" y="4936063"/>
            <a:ext cx="2253517" cy="936901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800" dirty="0" smtClean="0">
                <a:solidFill>
                  <a:schemeClr val="tx1"/>
                </a:solidFill>
              </a:rPr>
              <a:t>Push</a:t>
            </a:r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4625305" y="6916088"/>
            <a:ext cx="1018981" cy="1357892"/>
            <a:chOff x="5473700" y="7607300"/>
            <a:chExt cx="965200" cy="1193800"/>
          </a:xfrm>
        </p:grpSpPr>
        <p:sp>
          <p:nvSpPr>
            <p:cNvPr id="11" name="Rectangle 1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14003265" y="8209884"/>
            <a:ext cx="25234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000" dirty="0"/>
              <a:t>i</a:t>
            </a:r>
            <a:r>
              <a:rPr lang="nl-NL" sz="4000" dirty="0" smtClean="0"/>
              <a:t>ndex.html</a:t>
            </a:r>
            <a:endParaRPr lang="en-US" sz="4000" dirty="0" err="1" smtClean="0"/>
          </a:p>
        </p:txBody>
      </p:sp>
      <p:sp>
        <p:nvSpPr>
          <p:cNvPr id="20" name="AutoShape 4" descr="Image result for stopwatch icon"/>
          <p:cNvSpPr>
            <a:spLocks noChangeAspect="1" noChangeArrowheads="1"/>
          </p:cNvSpPr>
          <p:nvPr/>
        </p:nvSpPr>
        <p:spPr bwMode="auto">
          <a:xfrm>
            <a:off x="15570802" y="8400111"/>
            <a:ext cx="470299" cy="46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000"/>
          </a:p>
        </p:txBody>
      </p:sp>
      <p:sp>
        <p:nvSpPr>
          <p:cNvPr id="25" name="Oval 24"/>
          <p:cNvSpPr/>
          <p:nvPr/>
        </p:nvSpPr>
        <p:spPr>
          <a:xfrm>
            <a:off x="9113297" y="6375187"/>
            <a:ext cx="2253517" cy="110983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tx1"/>
                </a:solidFill>
              </a:rPr>
              <a:t>Register SSE </a:t>
            </a:r>
            <a:r>
              <a:rPr lang="nl-NL" dirty="0" err="1" smtClean="0">
                <a:solidFill>
                  <a:schemeClr val="tx1"/>
                </a:solidFill>
              </a:rPr>
              <a:t>client</a:t>
            </a:r>
            <a:endParaRPr lang="nl-NL" dirty="0" smtClean="0">
              <a:solidFill>
                <a:schemeClr val="tx1"/>
              </a:solidFill>
            </a:endParaRPr>
          </a:p>
          <a:p>
            <a:pPr algn="ctr"/>
            <a:r>
              <a:rPr lang="nl-NL" dirty="0" smtClean="0">
                <a:solidFill>
                  <a:schemeClr val="tx1"/>
                </a:solidFill>
              </a:rPr>
              <a:t>/updates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6" name="Snagit_PPTBCC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33" y="3949339"/>
            <a:ext cx="811556" cy="649544"/>
          </a:xfrm>
          <a:prstGeom prst="rect">
            <a:avLst/>
          </a:prstGeom>
        </p:spPr>
      </p:pic>
      <p:cxnSp>
        <p:nvCxnSpPr>
          <p:cNvPr id="28" name="Straight Arrow Connector 27"/>
          <p:cNvCxnSpPr>
            <a:stCxn id="5" idx="2"/>
          </p:cNvCxnSpPr>
          <p:nvPr/>
        </p:nvCxnSpPr>
        <p:spPr>
          <a:xfrm>
            <a:off x="2640397" y="5259239"/>
            <a:ext cx="6628758" cy="127811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2"/>
            <a:endCxn id="5" idx="3"/>
          </p:cNvCxnSpPr>
          <p:nvPr/>
        </p:nvCxnSpPr>
        <p:spPr>
          <a:xfrm flipH="1" flipV="1">
            <a:off x="4716914" y="4542746"/>
            <a:ext cx="4336802" cy="861768"/>
          </a:xfrm>
          <a:prstGeom prst="straightConnector1">
            <a:avLst/>
          </a:prstGeom>
          <a:ln w="3175">
            <a:solidFill>
              <a:schemeClr val="accent5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2"/>
          </p:cNvCxnSpPr>
          <p:nvPr/>
        </p:nvCxnSpPr>
        <p:spPr>
          <a:xfrm flipH="1" flipV="1">
            <a:off x="4716914" y="4330407"/>
            <a:ext cx="4336803" cy="1074108"/>
          </a:xfrm>
          <a:prstGeom prst="straightConnector1">
            <a:avLst/>
          </a:prstGeom>
          <a:ln w="3175">
            <a:solidFill>
              <a:schemeClr val="accent5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 rot="16200000">
            <a:off x="3384603" y="4093798"/>
            <a:ext cx="2126421" cy="47321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dirty="0" err="1" smtClean="0">
                <a:solidFill>
                  <a:schemeClr val="tx1"/>
                </a:solidFill>
              </a:rPr>
              <a:t>onMessage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11118466" y="5758823"/>
            <a:ext cx="1625518" cy="7233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800" dirty="0" smtClean="0"/>
              <a:t>app.js</a:t>
            </a:r>
            <a:endParaRPr lang="en-US" sz="2800" dirty="0"/>
          </a:p>
        </p:txBody>
      </p:sp>
      <p:sp>
        <p:nvSpPr>
          <p:cNvPr id="55" name="Rounded Rectangle 54"/>
          <p:cNvSpPr/>
          <p:nvPr/>
        </p:nvSpPr>
        <p:spPr>
          <a:xfrm>
            <a:off x="11563338" y="6403358"/>
            <a:ext cx="1625518" cy="7233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800" dirty="0"/>
              <a:t>s</a:t>
            </a:r>
            <a:r>
              <a:rPr lang="nl-NL" sz="2800" dirty="0" smtClean="0"/>
              <a:t>se.js</a:t>
            </a:r>
            <a:endParaRPr lang="en-US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670" y="4389686"/>
            <a:ext cx="2825453" cy="763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Rounded Rectangle 71"/>
          <p:cNvSpPr/>
          <p:nvPr/>
        </p:nvSpPr>
        <p:spPr>
          <a:xfrm>
            <a:off x="14767602" y="7041759"/>
            <a:ext cx="797642" cy="32220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800" dirty="0" err="1" smtClean="0"/>
              <a:t>js</a:t>
            </a:r>
            <a:endParaRPr lang="en-US" sz="2800" dirty="0"/>
          </a:p>
        </p:txBody>
      </p:sp>
      <p:sp>
        <p:nvSpPr>
          <p:cNvPr id="75" name="Rounded Rectangle 74"/>
          <p:cNvSpPr/>
          <p:nvPr/>
        </p:nvSpPr>
        <p:spPr>
          <a:xfrm>
            <a:off x="3343704" y="3961438"/>
            <a:ext cx="797642" cy="32220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800" dirty="0" err="1" smtClean="0"/>
              <a:t>js</a:t>
            </a:r>
            <a:endParaRPr lang="en-US" sz="2800" dirty="0"/>
          </a:p>
        </p:txBody>
      </p:sp>
      <p:pic>
        <p:nvPicPr>
          <p:cNvPr id="77" name="Picture 2" descr="http://people.zeelandnet.nl/aclouwerse/misc/poppetje.g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0627948">
            <a:off x="12212047" y="2076255"/>
            <a:ext cx="1808614" cy="1724211"/>
          </a:xfrm>
          <a:prstGeom prst="rect">
            <a:avLst/>
          </a:prstGeom>
          <a:noFill/>
        </p:spPr>
      </p:pic>
      <p:sp>
        <p:nvSpPr>
          <p:cNvPr id="78" name="Oval 77"/>
          <p:cNvSpPr/>
          <p:nvPr/>
        </p:nvSpPr>
        <p:spPr>
          <a:xfrm>
            <a:off x="11118466" y="4414479"/>
            <a:ext cx="2253517" cy="93690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dirty="0" err="1" smtClean="0">
                <a:solidFill>
                  <a:schemeClr val="tx1"/>
                </a:solidFill>
              </a:rPr>
              <a:t>Gather</a:t>
            </a:r>
            <a:r>
              <a:rPr lang="nl-NL" sz="2000" dirty="0" smtClean="0">
                <a:solidFill>
                  <a:schemeClr val="tx1"/>
                </a:solidFill>
              </a:rPr>
              <a:t> User Input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5127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4253" y="3706266"/>
            <a:ext cx="3624351" cy="1107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8" name="Freeform 5127"/>
          <p:cNvSpPr/>
          <p:nvPr/>
        </p:nvSpPr>
        <p:spPr>
          <a:xfrm>
            <a:off x="12954000" y="2773680"/>
            <a:ext cx="2315360" cy="2609167"/>
          </a:xfrm>
          <a:custGeom>
            <a:avLst/>
            <a:gdLst>
              <a:gd name="connsiteX0" fmla="*/ 320040 w 2315360"/>
              <a:gd name="connsiteY0" fmla="*/ 807720 h 2609167"/>
              <a:gd name="connsiteX1" fmla="*/ 1021080 w 2315360"/>
              <a:gd name="connsiteY1" fmla="*/ 0 h 2609167"/>
              <a:gd name="connsiteX2" fmla="*/ 2026920 w 2315360"/>
              <a:gd name="connsiteY2" fmla="*/ 807720 h 2609167"/>
              <a:gd name="connsiteX3" fmla="*/ 2255520 w 2315360"/>
              <a:gd name="connsiteY3" fmla="*/ 2148840 h 2609167"/>
              <a:gd name="connsiteX4" fmla="*/ 1082040 w 2315360"/>
              <a:gd name="connsiteY4" fmla="*/ 2606040 h 2609167"/>
              <a:gd name="connsiteX5" fmla="*/ 0 w 2315360"/>
              <a:gd name="connsiteY5" fmla="*/ 2362200 h 2609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15360" h="2609167">
                <a:moveTo>
                  <a:pt x="320040" y="807720"/>
                </a:moveTo>
                <a:cubicBezTo>
                  <a:pt x="528320" y="403860"/>
                  <a:pt x="736600" y="0"/>
                  <a:pt x="1021080" y="0"/>
                </a:cubicBezTo>
                <a:cubicBezTo>
                  <a:pt x="1305560" y="0"/>
                  <a:pt x="1821180" y="449580"/>
                  <a:pt x="2026920" y="807720"/>
                </a:cubicBezTo>
                <a:cubicBezTo>
                  <a:pt x="2232660" y="1165860"/>
                  <a:pt x="2413000" y="1849120"/>
                  <a:pt x="2255520" y="2148840"/>
                </a:cubicBezTo>
                <a:cubicBezTo>
                  <a:pt x="2098040" y="2448560"/>
                  <a:pt x="1457960" y="2570480"/>
                  <a:pt x="1082040" y="2606040"/>
                </a:cubicBezTo>
                <a:cubicBezTo>
                  <a:pt x="706120" y="2641600"/>
                  <a:pt x="0" y="2362200"/>
                  <a:pt x="0" y="236220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30" name="Straight Arrow Connector 5129"/>
          <p:cNvCxnSpPr/>
          <p:nvPr/>
        </p:nvCxnSpPr>
        <p:spPr>
          <a:xfrm flipH="1">
            <a:off x="10805160" y="5073270"/>
            <a:ext cx="914400" cy="27811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31" name="Picture 6" descr="Image result for keyboard image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4253" y="2575480"/>
            <a:ext cx="1941262" cy="106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Straight Arrow Connector 83"/>
          <p:cNvCxnSpPr/>
          <p:nvPr/>
        </p:nvCxnSpPr>
        <p:spPr>
          <a:xfrm>
            <a:off x="12573000" y="6130087"/>
            <a:ext cx="2052305" cy="996606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7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75" grpId="0" animBg="1"/>
      <p:bldP spid="78" grpId="0" animBg="1"/>
      <p:bldP spid="512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Server sent events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63880" y="3826252"/>
            <a:ext cx="4153034" cy="143298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495236" y="4330407"/>
            <a:ext cx="4946444" cy="41201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>
              <a:solidFill>
                <a:schemeClr val="tx1"/>
              </a:solidFill>
            </a:endParaRPr>
          </a:p>
        </p:txBody>
      </p:sp>
      <p:pic>
        <p:nvPicPr>
          <p:cNvPr id="7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513" y="7675129"/>
            <a:ext cx="2521712" cy="67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9053716" y="4936063"/>
            <a:ext cx="2253517" cy="936901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800" dirty="0" smtClean="0">
                <a:solidFill>
                  <a:schemeClr val="tx1"/>
                </a:solidFill>
              </a:rPr>
              <a:t>Push</a:t>
            </a:r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4625305" y="6916088"/>
            <a:ext cx="1018981" cy="1357892"/>
            <a:chOff x="5473700" y="7607300"/>
            <a:chExt cx="965200" cy="1193800"/>
          </a:xfrm>
        </p:grpSpPr>
        <p:sp>
          <p:nvSpPr>
            <p:cNvPr id="11" name="Rectangle 1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14003265" y="8209884"/>
            <a:ext cx="25234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000" dirty="0"/>
              <a:t>i</a:t>
            </a:r>
            <a:r>
              <a:rPr lang="nl-NL" sz="4000" dirty="0" smtClean="0"/>
              <a:t>ndex.html</a:t>
            </a:r>
            <a:endParaRPr lang="en-US" sz="4000" dirty="0" err="1" smtClean="0"/>
          </a:p>
        </p:txBody>
      </p:sp>
      <p:sp>
        <p:nvSpPr>
          <p:cNvPr id="20" name="AutoShape 4" descr="Image result for stopwatch icon"/>
          <p:cNvSpPr>
            <a:spLocks noChangeAspect="1" noChangeArrowheads="1"/>
          </p:cNvSpPr>
          <p:nvPr/>
        </p:nvSpPr>
        <p:spPr bwMode="auto">
          <a:xfrm>
            <a:off x="15570802" y="8400111"/>
            <a:ext cx="470299" cy="46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000"/>
          </a:p>
        </p:txBody>
      </p:sp>
      <p:sp>
        <p:nvSpPr>
          <p:cNvPr id="21" name="Rounded Rectangle 20"/>
          <p:cNvSpPr/>
          <p:nvPr/>
        </p:nvSpPr>
        <p:spPr>
          <a:xfrm>
            <a:off x="213360" y="6242142"/>
            <a:ext cx="3997845" cy="143298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657600" y="1770015"/>
            <a:ext cx="4018279" cy="143298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9113297" y="6375187"/>
            <a:ext cx="2253517" cy="110983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tx1"/>
                </a:solidFill>
              </a:rPr>
              <a:t>Register SSE </a:t>
            </a:r>
            <a:r>
              <a:rPr lang="nl-NL" dirty="0" err="1" smtClean="0">
                <a:solidFill>
                  <a:schemeClr val="tx1"/>
                </a:solidFill>
              </a:rPr>
              <a:t>client</a:t>
            </a:r>
            <a:endParaRPr lang="nl-NL" dirty="0" smtClean="0">
              <a:solidFill>
                <a:schemeClr val="tx1"/>
              </a:solidFill>
            </a:endParaRPr>
          </a:p>
          <a:p>
            <a:pPr algn="ctr"/>
            <a:r>
              <a:rPr lang="nl-NL" dirty="0" smtClean="0">
                <a:solidFill>
                  <a:schemeClr val="tx1"/>
                </a:solidFill>
              </a:rPr>
              <a:t>/updates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6" name="Snagit_PPTBCC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33" y="3949339"/>
            <a:ext cx="811556" cy="649544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4211205" y="6482158"/>
            <a:ext cx="4902092" cy="27621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2"/>
          </p:cNvCxnSpPr>
          <p:nvPr/>
        </p:nvCxnSpPr>
        <p:spPr>
          <a:xfrm>
            <a:off x="2640397" y="5259239"/>
            <a:ext cx="6628758" cy="127811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3" idx="2"/>
            <a:endCxn id="25" idx="1"/>
          </p:cNvCxnSpPr>
          <p:nvPr/>
        </p:nvCxnSpPr>
        <p:spPr>
          <a:xfrm>
            <a:off x="5666740" y="3203002"/>
            <a:ext cx="3776577" cy="333471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9" idx="1"/>
          </p:cNvCxnSpPr>
          <p:nvPr/>
        </p:nvCxnSpPr>
        <p:spPr>
          <a:xfrm flipH="1" flipV="1">
            <a:off x="7427149" y="3203002"/>
            <a:ext cx="1956586" cy="1870268"/>
          </a:xfrm>
          <a:prstGeom prst="straightConnector1">
            <a:avLst/>
          </a:prstGeom>
          <a:ln w="3175">
            <a:solidFill>
              <a:schemeClr val="accent5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1"/>
          </p:cNvCxnSpPr>
          <p:nvPr/>
        </p:nvCxnSpPr>
        <p:spPr>
          <a:xfrm flipH="1" flipV="1">
            <a:off x="7544021" y="3109830"/>
            <a:ext cx="1839715" cy="1963440"/>
          </a:xfrm>
          <a:prstGeom prst="straightConnector1">
            <a:avLst/>
          </a:prstGeom>
          <a:ln w="3175">
            <a:solidFill>
              <a:schemeClr val="accent5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9" idx="1"/>
          </p:cNvCxnSpPr>
          <p:nvPr/>
        </p:nvCxnSpPr>
        <p:spPr>
          <a:xfrm flipH="1" flipV="1">
            <a:off x="7660892" y="3016659"/>
            <a:ext cx="1722844" cy="2056611"/>
          </a:xfrm>
          <a:prstGeom prst="straightConnector1">
            <a:avLst/>
          </a:prstGeom>
          <a:ln w="3175">
            <a:solidFill>
              <a:schemeClr val="accent5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2"/>
            <a:endCxn id="5" idx="3"/>
          </p:cNvCxnSpPr>
          <p:nvPr/>
        </p:nvCxnSpPr>
        <p:spPr>
          <a:xfrm flipH="1" flipV="1">
            <a:off x="4716914" y="4542746"/>
            <a:ext cx="4336802" cy="861768"/>
          </a:xfrm>
          <a:prstGeom prst="straightConnector1">
            <a:avLst/>
          </a:prstGeom>
          <a:ln w="3175">
            <a:solidFill>
              <a:schemeClr val="accent5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2"/>
          </p:cNvCxnSpPr>
          <p:nvPr/>
        </p:nvCxnSpPr>
        <p:spPr>
          <a:xfrm flipH="1" flipV="1">
            <a:off x="4716914" y="4330407"/>
            <a:ext cx="4336803" cy="1074108"/>
          </a:xfrm>
          <a:prstGeom prst="straightConnector1">
            <a:avLst/>
          </a:prstGeom>
          <a:ln w="3175">
            <a:solidFill>
              <a:schemeClr val="accent5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9" idx="2"/>
          </p:cNvCxnSpPr>
          <p:nvPr/>
        </p:nvCxnSpPr>
        <p:spPr>
          <a:xfrm flipH="1" flipV="1">
            <a:off x="4716914" y="4138136"/>
            <a:ext cx="4336803" cy="1266379"/>
          </a:xfrm>
          <a:prstGeom prst="straightConnector1">
            <a:avLst/>
          </a:prstGeom>
          <a:ln w="3175">
            <a:solidFill>
              <a:schemeClr val="accent5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41" idx="6"/>
          </p:cNvCxnSpPr>
          <p:nvPr/>
        </p:nvCxnSpPr>
        <p:spPr>
          <a:xfrm flipH="1">
            <a:off x="4243817" y="5651026"/>
            <a:ext cx="4809901" cy="1113625"/>
          </a:xfrm>
          <a:prstGeom prst="straightConnector1">
            <a:avLst/>
          </a:prstGeom>
          <a:ln w="3175">
            <a:solidFill>
              <a:schemeClr val="accent5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4211205" y="5580599"/>
            <a:ext cx="4902092" cy="1098976"/>
          </a:xfrm>
          <a:prstGeom prst="straightConnector1">
            <a:avLst/>
          </a:prstGeom>
          <a:ln w="3175">
            <a:solidFill>
              <a:schemeClr val="accent5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5989233" y="2704136"/>
            <a:ext cx="2148053" cy="46845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dirty="0" err="1" smtClean="0">
                <a:solidFill>
                  <a:schemeClr val="tx1"/>
                </a:solidFill>
              </a:rPr>
              <a:t>onMessage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 rot="16200000">
            <a:off x="3384603" y="4093798"/>
            <a:ext cx="2126421" cy="47321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dirty="0" err="1" smtClean="0">
                <a:solidFill>
                  <a:schemeClr val="tx1"/>
                </a:solidFill>
              </a:rPr>
              <a:t>onMessage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11118466" y="5758823"/>
            <a:ext cx="1625518" cy="7233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800" dirty="0" smtClean="0"/>
              <a:t>app.js</a:t>
            </a:r>
            <a:endParaRPr lang="en-US" sz="2800" dirty="0"/>
          </a:p>
        </p:txBody>
      </p:sp>
      <p:sp>
        <p:nvSpPr>
          <p:cNvPr id="55" name="Rounded Rectangle 54"/>
          <p:cNvSpPr/>
          <p:nvPr/>
        </p:nvSpPr>
        <p:spPr>
          <a:xfrm>
            <a:off x="11563338" y="6403358"/>
            <a:ext cx="1625518" cy="7233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800" dirty="0"/>
              <a:t>s</a:t>
            </a:r>
            <a:r>
              <a:rPr lang="nl-NL" sz="2800" dirty="0" smtClean="0"/>
              <a:t>se.js</a:t>
            </a:r>
            <a:endParaRPr lang="en-US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670" y="4389686"/>
            <a:ext cx="2825453" cy="763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33" y="6782208"/>
            <a:ext cx="2215098" cy="774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Snagit_PPT9A8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93" y="6371322"/>
            <a:ext cx="795862" cy="604954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2095764" y="6530426"/>
            <a:ext cx="2148053" cy="46845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dirty="0" err="1" smtClean="0">
                <a:solidFill>
                  <a:schemeClr val="tx1"/>
                </a:solidFill>
              </a:rPr>
              <a:t>onMessage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190" y="1959155"/>
            <a:ext cx="2215098" cy="774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Snagit_PPT9A8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886" y="1881554"/>
            <a:ext cx="795862" cy="604954"/>
          </a:xfrm>
          <a:prstGeom prst="rect">
            <a:avLst/>
          </a:prstGeom>
        </p:spPr>
      </p:pic>
      <p:sp>
        <p:nvSpPr>
          <p:cNvPr id="72" name="Rounded Rectangle 71"/>
          <p:cNvSpPr/>
          <p:nvPr/>
        </p:nvSpPr>
        <p:spPr>
          <a:xfrm>
            <a:off x="14767602" y="7041759"/>
            <a:ext cx="797642" cy="32220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800" dirty="0" err="1" smtClean="0"/>
              <a:t>js</a:t>
            </a:r>
            <a:endParaRPr lang="en-US" sz="2800" dirty="0"/>
          </a:p>
        </p:txBody>
      </p:sp>
      <p:sp>
        <p:nvSpPr>
          <p:cNvPr id="74" name="Rounded Rectangle 73"/>
          <p:cNvSpPr/>
          <p:nvPr/>
        </p:nvSpPr>
        <p:spPr>
          <a:xfrm>
            <a:off x="5445930" y="2850380"/>
            <a:ext cx="797642" cy="32220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800" dirty="0" err="1" smtClean="0"/>
              <a:t>js</a:t>
            </a:r>
            <a:endParaRPr lang="en-US" sz="2800" dirty="0"/>
          </a:p>
        </p:txBody>
      </p:sp>
      <p:sp>
        <p:nvSpPr>
          <p:cNvPr id="75" name="Rounded Rectangle 74"/>
          <p:cNvSpPr/>
          <p:nvPr/>
        </p:nvSpPr>
        <p:spPr>
          <a:xfrm>
            <a:off x="3343704" y="3961438"/>
            <a:ext cx="797642" cy="32220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800" dirty="0" err="1" smtClean="0"/>
              <a:t>js</a:t>
            </a:r>
            <a:endParaRPr lang="en-US" sz="2800" dirty="0"/>
          </a:p>
        </p:txBody>
      </p:sp>
      <p:sp>
        <p:nvSpPr>
          <p:cNvPr id="76" name="Rounded Rectangle 75"/>
          <p:cNvSpPr/>
          <p:nvPr/>
        </p:nvSpPr>
        <p:spPr>
          <a:xfrm>
            <a:off x="3298161" y="6298060"/>
            <a:ext cx="797642" cy="32220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800" dirty="0" err="1" smtClean="0"/>
              <a:t>js</a:t>
            </a:r>
            <a:endParaRPr lang="en-US" sz="2800" dirty="0"/>
          </a:p>
        </p:txBody>
      </p:sp>
      <p:pic>
        <p:nvPicPr>
          <p:cNvPr id="77" name="Picture 2" descr="http://people.zeelandnet.nl/aclouwerse/misc/poppetje.gif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0627948">
            <a:off x="12212047" y="2076255"/>
            <a:ext cx="1808614" cy="1724211"/>
          </a:xfrm>
          <a:prstGeom prst="rect">
            <a:avLst/>
          </a:prstGeom>
          <a:noFill/>
        </p:spPr>
      </p:pic>
      <p:sp>
        <p:nvSpPr>
          <p:cNvPr id="78" name="Oval 77"/>
          <p:cNvSpPr/>
          <p:nvPr/>
        </p:nvSpPr>
        <p:spPr>
          <a:xfrm>
            <a:off x="11118466" y="4414479"/>
            <a:ext cx="2253517" cy="93690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dirty="0" err="1" smtClean="0">
                <a:solidFill>
                  <a:schemeClr val="tx1"/>
                </a:solidFill>
              </a:rPr>
              <a:t>Gather</a:t>
            </a:r>
            <a:r>
              <a:rPr lang="nl-NL" sz="2000" dirty="0" smtClean="0">
                <a:solidFill>
                  <a:schemeClr val="tx1"/>
                </a:solidFill>
              </a:rPr>
              <a:t> User Input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5127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4253" y="3706266"/>
            <a:ext cx="3624351" cy="1107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8" name="Freeform 5127"/>
          <p:cNvSpPr/>
          <p:nvPr/>
        </p:nvSpPr>
        <p:spPr>
          <a:xfrm>
            <a:off x="12954000" y="2773680"/>
            <a:ext cx="2315360" cy="2609167"/>
          </a:xfrm>
          <a:custGeom>
            <a:avLst/>
            <a:gdLst>
              <a:gd name="connsiteX0" fmla="*/ 320040 w 2315360"/>
              <a:gd name="connsiteY0" fmla="*/ 807720 h 2609167"/>
              <a:gd name="connsiteX1" fmla="*/ 1021080 w 2315360"/>
              <a:gd name="connsiteY1" fmla="*/ 0 h 2609167"/>
              <a:gd name="connsiteX2" fmla="*/ 2026920 w 2315360"/>
              <a:gd name="connsiteY2" fmla="*/ 807720 h 2609167"/>
              <a:gd name="connsiteX3" fmla="*/ 2255520 w 2315360"/>
              <a:gd name="connsiteY3" fmla="*/ 2148840 h 2609167"/>
              <a:gd name="connsiteX4" fmla="*/ 1082040 w 2315360"/>
              <a:gd name="connsiteY4" fmla="*/ 2606040 h 2609167"/>
              <a:gd name="connsiteX5" fmla="*/ 0 w 2315360"/>
              <a:gd name="connsiteY5" fmla="*/ 2362200 h 2609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15360" h="2609167">
                <a:moveTo>
                  <a:pt x="320040" y="807720"/>
                </a:moveTo>
                <a:cubicBezTo>
                  <a:pt x="528320" y="403860"/>
                  <a:pt x="736600" y="0"/>
                  <a:pt x="1021080" y="0"/>
                </a:cubicBezTo>
                <a:cubicBezTo>
                  <a:pt x="1305560" y="0"/>
                  <a:pt x="1821180" y="449580"/>
                  <a:pt x="2026920" y="807720"/>
                </a:cubicBezTo>
                <a:cubicBezTo>
                  <a:pt x="2232660" y="1165860"/>
                  <a:pt x="2413000" y="1849120"/>
                  <a:pt x="2255520" y="2148840"/>
                </a:cubicBezTo>
                <a:cubicBezTo>
                  <a:pt x="2098040" y="2448560"/>
                  <a:pt x="1457960" y="2570480"/>
                  <a:pt x="1082040" y="2606040"/>
                </a:cubicBezTo>
                <a:cubicBezTo>
                  <a:pt x="706120" y="2641600"/>
                  <a:pt x="0" y="2362200"/>
                  <a:pt x="0" y="236220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30" name="Straight Arrow Connector 5129"/>
          <p:cNvCxnSpPr/>
          <p:nvPr/>
        </p:nvCxnSpPr>
        <p:spPr>
          <a:xfrm flipH="1">
            <a:off x="10805160" y="5073270"/>
            <a:ext cx="914400" cy="27811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31" name="Picture 6" descr="Image result for keyboard image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4253" y="2575480"/>
            <a:ext cx="1941262" cy="106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Straight Arrow Connector 83"/>
          <p:cNvCxnSpPr/>
          <p:nvPr/>
        </p:nvCxnSpPr>
        <p:spPr>
          <a:xfrm>
            <a:off x="12573000" y="6130087"/>
            <a:ext cx="2052305" cy="996606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9" idx="2"/>
          </p:cNvCxnSpPr>
          <p:nvPr/>
        </p:nvCxnSpPr>
        <p:spPr>
          <a:xfrm flipH="1" flipV="1">
            <a:off x="4684422" y="4882930"/>
            <a:ext cx="4369294" cy="521584"/>
          </a:xfrm>
          <a:prstGeom prst="straightConnector1">
            <a:avLst/>
          </a:prstGeom>
          <a:ln w="3175">
            <a:solidFill>
              <a:schemeClr val="accent5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43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9" grpId="0" animBg="1"/>
      <p:bldP spid="7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MEAN stack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Modelled</a:t>
            </a:r>
            <a:r>
              <a:rPr lang="nl-NL" dirty="0" smtClean="0"/>
              <a:t> </a:t>
            </a:r>
            <a:r>
              <a:rPr lang="nl-NL" dirty="0" err="1" smtClean="0"/>
              <a:t>after</a:t>
            </a:r>
            <a:r>
              <a:rPr lang="nl-NL" dirty="0" smtClean="0"/>
              <a:t> LAMP</a:t>
            </a:r>
          </a:p>
          <a:p>
            <a:r>
              <a:rPr lang="nl-NL" dirty="0" smtClean="0"/>
              <a:t>End-</a:t>
            </a:r>
            <a:r>
              <a:rPr lang="nl-NL" dirty="0" err="1" smtClean="0"/>
              <a:t>to</a:t>
            </a:r>
            <a:r>
              <a:rPr lang="nl-NL" dirty="0" smtClean="0"/>
              <a:t>-End </a:t>
            </a:r>
            <a:r>
              <a:rPr lang="nl-NL" dirty="0" err="1" smtClean="0"/>
              <a:t>JavaScript</a:t>
            </a:r>
            <a:r>
              <a:rPr lang="nl-NL" dirty="0" smtClean="0"/>
              <a:t>/JSON </a:t>
            </a:r>
          </a:p>
          <a:p>
            <a:r>
              <a:rPr lang="nl-NL" dirty="0" smtClean="0"/>
              <a:t>Term </a:t>
            </a:r>
            <a:r>
              <a:rPr lang="nl-NL" dirty="0" err="1" smtClean="0"/>
              <a:t>coined</a:t>
            </a:r>
            <a:r>
              <a:rPr lang="nl-NL" dirty="0" smtClean="0"/>
              <a:t> in 2013 (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)</a:t>
            </a:r>
          </a:p>
          <a:p>
            <a:endParaRPr lang="en-US" dirty="0"/>
          </a:p>
        </p:txBody>
      </p:sp>
      <p:pic>
        <p:nvPicPr>
          <p:cNvPr id="4098" name="Picture 2" descr="Image result for mean sta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8700" y="309561"/>
            <a:ext cx="3819525" cy="252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mean sta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90"/>
          <a:stretch/>
        </p:blipFill>
        <p:spPr bwMode="auto">
          <a:xfrm>
            <a:off x="3914774" y="4798702"/>
            <a:ext cx="8289925" cy="495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69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NoSQL</a:t>
            </a:r>
            <a:r>
              <a:rPr lang="nl-NL" dirty="0" smtClean="0"/>
              <a:t> – </a:t>
            </a:r>
            <a:br>
              <a:rPr lang="nl-NL" dirty="0" smtClean="0"/>
            </a:br>
            <a:r>
              <a:rPr lang="nl-NL" dirty="0" err="1" smtClean="0"/>
              <a:t>relational</a:t>
            </a:r>
            <a:r>
              <a:rPr lang="nl-NL" dirty="0" smtClean="0"/>
              <a:t> Databases re-</a:t>
            </a:r>
            <a:r>
              <a:rPr lang="nl-NL" dirty="0" err="1" smtClean="0"/>
              <a:t>evaluated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use</a:t>
            </a:r>
            <a:r>
              <a:rPr lang="nl-NL" dirty="0" smtClean="0"/>
              <a:t> cases </a:t>
            </a:r>
            <a:r>
              <a:rPr lang="nl-NL" dirty="0" err="1" smtClean="0"/>
              <a:t>require</a:t>
            </a:r>
            <a:r>
              <a:rPr lang="nl-NL" dirty="0" smtClean="0"/>
              <a:t> ACID (or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afford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)</a:t>
            </a:r>
          </a:p>
          <a:p>
            <a:pPr lvl="1"/>
            <a:r>
              <a:rPr lang="nl-NL" dirty="0" smtClean="0"/>
              <a:t>Read </a:t>
            </a:r>
            <a:r>
              <a:rPr lang="nl-NL" dirty="0" err="1" smtClean="0"/>
              <a:t>only</a:t>
            </a:r>
            <a:r>
              <a:rPr lang="nl-NL" dirty="0" smtClean="0"/>
              <a:t> (product </a:t>
            </a:r>
            <a:r>
              <a:rPr lang="nl-NL" dirty="0" err="1" smtClean="0"/>
              <a:t>catalog</a:t>
            </a:r>
            <a:r>
              <a:rPr lang="nl-NL" dirty="0" smtClean="0"/>
              <a:t> for web shops)</a:t>
            </a:r>
          </a:p>
          <a:p>
            <a:pPr lvl="1"/>
            <a:r>
              <a:rPr lang="nl-NL" dirty="0" err="1" smtClean="0"/>
              <a:t>Inserts</a:t>
            </a:r>
            <a:r>
              <a:rPr lang="nl-NL" dirty="0" smtClean="0"/>
              <a:t> </a:t>
            </a:r>
            <a:r>
              <a:rPr lang="nl-NL" dirty="0" err="1" smtClean="0"/>
              <a:t>only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no (</a:t>
            </a:r>
            <a:r>
              <a:rPr lang="nl-NL" dirty="0" err="1" smtClean="0"/>
              <a:t>inter</a:t>
            </a:r>
            <a:r>
              <a:rPr lang="nl-NL" dirty="0" smtClean="0"/>
              <a:t>-record) </a:t>
            </a:r>
            <a:r>
              <a:rPr lang="nl-NL" dirty="0" err="1" smtClean="0"/>
              <a:t>constraints</a:t>
            </a:r>
            <a:endParaRPr lang="nl-NL" dirty="0" smtClean="0"/>
          </a:p>
          <a:p>
            <a:pPr lvl="1"/>
            <a:r>
              <a:rPr lang="nl-NL" dirty="0" smtClean="0"/>
              <a:t>Big Data </a:t>
            </a:r>
            <a:r>
              <a:rPr lang="nl-NL" dirty="0" err="1" smtClean="0"/>
              <a:t>collected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“</a:t>
            </a:r>
            <a:r>
              <a:rPr lang="nl-NL" dirty="0" err="1" smtClean="0"/>
              <a:t>dumped</a:t>
            </a:r>
            <a:r>
              <a:rPr lang="nl-NL" dirty="0" smtClean="0"/>
              <a:t>” in Data Lake (</a:t>
            </a:r>
            <a:r>
              <a:rPr lang="nl-NL" dirty="0" err="1" smtClean="0"/>
              <a:t>Hadoop</a:t>
            </a:r>
            <a:r>
              <a:rPr lang="nl-NL" dirty="0" smtClean="0"/>
              <a:t>) for </a:t>
            </a:r>
            <a:r>
              <a:rPr lang="nl-NL" dirty="0" err="1" smtClean="0"/>
              <a:t>subsequent</a:t>
            </a:r>
            <a:r>
              <a:rPr lang="nl-NL" dirty="0" smtClean="0"/>
              <a:t> processing</a:t>
            </a:r>
          </a:p>
          <a:p>
            <a:pPr lvl="1"/>
            <a:r>
              <a:rPr lang="nl-NL" dirty="0" smtClean="0"/>
              <a:t>High performance </a:t>
            </a:r>
            <a:r>
              <a:rPr lang="nl-NL" dirty="0" err="1" smtClean="0"/>
              <a:t>demands</a:t>
            </a: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data </a:t>
            </a:r>
            <a:r>
              <a:rPr lang="nl-NL" dirty="0" err="1" smtClean="0"/>
              <a:t>needs</a:t>
            </a:r>
            <a:r>
              <a:rPr lang="nl-NL" dirty="0" smtClean="0"/>
              <a:t> </a:t>
            </a:r>
            <a:r>
              <a:rPr lang="nl-NL" dirty="0" err="1" smtClean="0"/>
              <a:t>structured</a:t>
            </a:r>
            <a:r>
              <a:rPr lang="nl-NL" dirty="0" smtClean="0"/>
              <a:t> formats or </a:t>
            </a:r>
            <a:r>
              <a:rPr lang="nl-NL" dirty="0" err="1" smtClean="0"/>
              <a:t>structured</a:t>
            </a:r>
            <a:r>
              <a:rPr lang="nl-NL" dirty="0" smtClean="0"/>
              <a:t> </a:t>
            </a:r>
            <a:r>
              <a:rPr lang="nl-NL" dirty="0" err="1" smtClean="0"/>
              <a:t>querying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JOINs</a:t>
            </a:r>
            <a:endParaRPr lang="nl-NL" dirty="0" smtClean="0"/>
          </a:p>
          <a:p>
            <a:pPr lvl="1"/>
            <a:r>
              <a:rPr lang="nl-NL" dirty="0" err="1" smtClean="0"/>
              <a:t>Entire</a:t>
            </a:r>
            <a:r>
              <a:rPr lang="nl-NL" dirty="0" smtClean="0"/>
              <a:t> </a:t>
            </a:r>
            <a:r>
              <a:rPr lang="nl-NL" dirty="0" err="1" smtClean="0"/>
              <a:t>documents</a:t>
            </a:r>
            <a:r>
              <a:rPr lang="nl-NL" dirty="0" smtClean="0"/>
              <a:t> are </a:t>
            </a:r>
            <a:r>
              <a:rPr lang="nl-NL" dirty="0" err="1" smtClean="0"/>
              <a:t>stored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retrieved</a:t>
            </a:r>
            <a:r>
              <a:rPr lang="nl-NL" dirty="0" smtClean="0"/>
              <a:t> </a:t>
            </a:r>
            <a:r>
              <a:rPr lang="nl-NL" dirty="0" err="1" smtClean="0"/>
              <a:t>based</a:t>
            </a:r>
            <a:r>
              <a:rPr lang="nl-NL" dirty="0" smtClean="0"/>
              <a:t> on a single </a:t>
            </a:r>
            <a:r>
              <a:rPr lang="nl-NL" dirty="0" err="1" smtClean="0"/>
              <a:t>key</a:t>
            </a:r>
            <a:endParaRPr lang="nl-NL" dirty="0" smtClean="0"/>
          </a:p>
          <a:p>
            <a:pPr lvl="1"/>
            <a:endParaRPr lang="nl-NL" dirty="0"/>
          </a:p>
          <a:p>
            <a:r>
              <a:rPr lang="nl-NL" dirty="0" err="1" smtClean="0"/>
              <a:t>Sometimes</a:t>
            </a:r>
            <a:r>
              <a:rPr lang="nl-NL" dirty="0" smtClean="0"/>
              <a:t> – </a:t>
            </a:r>
            <a:r>
              <a:rPr lang="nl-NL" dirty="0" err="1" smtClean="0"/>
              <a:t>scalable</a:t>
            </a:r>
            <a:r>
              <a:rPr lang="nl-NL" dirty="0" smtClean="0"/>
              <a:t> availability is more important </a:t>
            </a:r>
            <a:r>
              <a:rPr lang="nl-NL" dirty="0" err="1" smtClean="0"/>
              <a:t>than</a:t>
            </a:r>
            <a:r>
              <a:rPr lang="nl-NL" dirty="0"/>
              <a:t> </a:t>
            </a:r>
            <a:r>
              <a:rPr lang="nl-NL" dirty="0" err="1" smtClean="0"/>
              <a:t>Consistency</a:t>
            </a:r>
            <a:r>
              <a:rPr lang="nl-NL" dirty="0" smtClean="0"/>
              <a:t> – </a:t>
            </a:r>
            <a:r>
              <a:rPr lang="nl-NL" dirty="0" err="1" smtClean="0"/>
              <a:t>and</a:t>
            </a:r>
            <a:r>
              <a:rPr lang="nl-NL" dirty="0" smtClean="0"/>
              <a:t> ACID is </a:t>
            </a:r>
            <a:r>
              <a:rPr lang="nl-NL" dirty="0" err="1" smtClean="0"/>
              <a:t>sacrificed</a:t>
            </a:r>
            <a:endParaRPr lang="nl-NL" dirty="0" smtClean="0"/>
          </a:p>
          <a:p>
            <a:pPr lvl="1"/>
            <a:r>
              <a:rPr lang="nl-NL" dirty="0" smtClean="0"/>
              <a:t>CAP-</a:t>
            </a:r>
            <a:r>
              <a:rPr lang="nl-NL" dirty="0" err="1" smtClean="0"/>
              <a:t>theorem</a:t>
            </a:r>
            <a:r>
              <a:rPr lang="nl-NL" dirty="0" smtClean="0"/>
              <a:t> </a:t>
            </a:r>
            <a:r>
              <a:rPr lang="nl-NL" dirty="0" err="1" smtClean="0"/>
              <a:t>states</a:t>
            </a:r>
            <a:r>
              <a:rPr lang="nl-NL" dirty="0" smtClean="0"/>
              <a:t>: </a:t>
            </a:r>
            <a:r>
              <a:rPr lang="nl-NL" dirty="0" err="1" smtClean="0"/>
              <a:t>Consistency</a:t>
            </a:r>
            <a:r>
              <a:rPr lang="nl-NL" dirty="0" smtClean="0"/>
              <a:t> [</a:t>
            </a:r>
            <a:r>
              <a:rPr lang="nl-NL" dirty="0" err="1" smtClean="0"/>
              <a:t>across</a:t>
            </a:r>
            <a:r>
              <a:rPr lang="nl-NL" dirty="0" smtClean="0"/>
              <a:t> </a:t>
            </a:r>
            <a:r>
              <a:rPr lang="nl-NL" dirty="0" err="1" smtClean="0"/>
              <a:t>nodes</a:t>
            </a:r>
            <a:r>
              <a:rPr lang="nl-NL" dirty="0" smtClean="0"/>
              <a:t>], Availability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Partition</a:t>
            </a:r>
            <a:r>
              <a:rPr lang="nl-NL" dirty="0" smtClean="0"/>
              <a:t> </a:t>
            </a:r>
            <a:r>
              <a:rPr lang="nl-NL" dirty="0" err="1" smtClean="0"/>
              <a:t>tolerance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three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satisfied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8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Use</a:t>
            </a:r>
            <a:r>
              <a:rPr lang="nl-NL" dirty="0" smtClean="0"/>
              <a:t> Case: Webshop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Webshop – 1M </a:t>
            </a:r>
            <a:r>
              <a:rPr lang="nl-NL" dirty="0" err="1" smtClean="0"/>
              <a:t>visitors</a:t>
            </a:r>
            <a:r>
              <a:rPr lang="nl-NL" dirty="0" smtClean="0"/>
              <a:t> per </a:t>
            </a:r>
            <a:r>
              <a:rPr lang="nl-NL" dirty="0" err="1" smtClean="0"/>
              <a:t>day</a:t>
            </a:r>
            <a:endParaRPr lang="nl-NL" dirty="0" smtClean="0"/>
          </a:p>
          <a:p>
            <a:r>
              <a:rPr lang="nl-NL" dirty="0" smtClean="0"/>
              <a:t>Product </a:t>
            </a:r>
            <a:r>
              <a:rPr lang="nl-NL" dirty="0" err="1" smtClean="0"/>
              <a:t>catalog</a:t>
            </a:r>
            <a:r>
              <a:rPr lang="nl-NL" dirty="0" smtClean="0"/>
              <a:t> </a:t>
            </a:r>
            <a:r>
              <a:rPr lang="nl-NL" dirty="0" err="1" smtClean="0"/>
              <a:t>consists</a:t>
            </a:r>
            <a:r>
              <a:rPr lang="nl-NL" dirty="0" smtClean="0"/>
              <a:t> of </a:t>
            </a:r>
            <a:r>
              <a:rPr lang="nl-NL" dirty="0" err="1" smtClean="0"/>
              <a:t>millions</a:t>
            </a:r>
            <a:r>
              <a:rPr lang="nl-NL" dirty="0" smtClean="0"/>
              <a:t> of records</a:t>
            </a:r>
          </a:p>
          <a:p>
            <a:pPr lvl="1"/>
            <a:r>
              <a:rPr lang="nl-NL" dirty="0" smtClean="0"/>
              <a:t>The web shop presents: product </a:t>
            </a:r>
            <a:r>
              <a:rPr lang="nl-NL" dirty="0" err="1" smtClean="0"/>
              <a:t>description</a:t>
            </a:r>
            <a:r>
              <a:rPr lang="nl-NL" dirty="0" smtClean="0"/>
              <a:t>, images, reviews, pricing details, </a:t>
            </a:r>
            <a:r>
              <a:rPr lang="nl-NL" dirty="0" err="1" smtClean="0"/>
              <a:t>related</a:t>
            </a:r>
            <a:r>
              <a:rPr lang="nl-NL" dirty="0" smtClean="0"/>
              <a:t> </a:t>
            </a:r>
            <a:r>
              <a:rPr lang="nl-NL" dirty="0" err="1" smtClean="0"/>
              <a:t>offerings</a:t>
            </a:r>
            <a:r>
              <a:rPr lang="nl-NL" dirty="0" smtClean="0"/>
              <a:t>, stock status</a:t>
            </a:r>
          </a:p>
          <a:p>
            <a:r>
              <a:rPr lang="nl-NL" dirty="0" err="1" smtClean="0"/>
              <a:t>Products</a:t>
            </a:r>
            <a:r>
              <a:rPr lang="nl-NL" dirty="0" smtClean="0"/>
              <a:t> are </a:t>
            </a:r>
            <a:r>
              <a:rPr lang="nl-NL" dirty="0" err="1" smtClean="0"/>
              <a:t>added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updated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removed</a:t>
            </a:r>
            <a:r>
              <a:rPr lang="nl-NL" dirty="0" smtClean="0"/>
              <a:t> </a:t>
            </a:r>
            <a:r>
              <a:rPr lang="nl-NL" dirty="0" err="1" smtClean="0"/>
              <a:t>every</a:t>
            </a:r>
            <a:r>
              <a:rPr lang="nl-NL" dirty="0" smtClean="0"/>
              <a:t> </a:t>
            </a:r>
            <a:r>
              <a:rPr lang="nl-NL" dirty="0" err="1" smtClean="0"/>
              <a:t>day</a:t>
            </a:r>
            <a:endParaRPr lang="nl-NL" dirty="0" smtClean="0"/>
          </a:p>
          <a:p>
            <a:pPr lvl="1"/>
            <a:r>
              <a:rPr lang="nl-NL" dirty="0" err="1" smtClean="0"/>
              <a:t>Although</a:t>
            </a:r>
            <a:r>
              <a:rPr lang="nl-NL" dirty="0" smtClean="0"/>
              <a:t> most </a:t>
            </a:r>
            <a:r>
              <a:rPr lang="nl-NL" dirty="0" err="1" smtClean="0"/>
              <a:t>products</a:t>
            </a:r>
            <a:r>
              <a:rPr lang="nl-NL" dirty="0" smtClean="0"/>
              <a:t> do </a:t>
            </a:r>
            <a:r>
              <a:rPr lang="nl-NL" dirty="0" err="1" smtClean="0"/>
              <a:t>not</a:t>
            </a:r>
            <a:r>
              <a:rPr lang="nl-NL" dirty="0" smtClean="0"/>
              <a:t> change </a:t>
            </a:r>
            <a:r>
              <a:rPr lang="nl-NL" dirty="0" err="1" smtClean="0"/>
              <a:t>very</a:t>
            </a:r>
            <a:r>
              <a:rPr lang="nl-NL" dirty="0" smtClean="0"/>
              <a:t> </a:t>
            </a:r>
            <a:r>
              <a:rPr lang="nl-NL" dirty="0" err="1" smtClean="0"/>
              <a:t>frequently</a:t>
            </a:r>
            <a:endParaRPr lang="nl-NL" dirty="0" smtClean="0"/>
          </a:p>
          <a:p>
            <a:pPr lvl="1"/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vendors</a:t>
            </a:r>
            <a:r>
              <a:rPr lang="nl-NL" dirty="0" smtClean="0"/>
              <a:t> do bulk </a:t>
            </a:r>
            <a:r>
              <a:rPr lang="nl-NL" dirty="0" err="1" smtClean="0"/>
              <a:t>manipulation</a:t>
            </a:r>
            <a:r>
              <a:rPr lang="nl-NL" dirty="0" smtClean="0"/>
              <a:t> of product details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7514980" y="6781800"/>
            <a:ext cx="3111500" cy="16637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sp>
        <p:nvSpPr>
          <p:cNvPr id="5" name="Left Arrow 4"/>
          <p:cNvSpPr/>
          <p:nvPr/>
        </p:nvSpPr>
        <p:spPr>
          <a:xfrm>
            <a:off x="10442330" y="7378700"/>
            <a:ext cx="2400300" cy="8509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651880" y="7613650"/>
            <a:ext cx="2050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Product updates</a:t>
            </a:r>
            <a:endParaRPr lang="en-US" sz="2000" dirty="0" err="1" smtClean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359030" y="70866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359030" y="72009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359030" y="73152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359030" y="74295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359030" y="75438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359030" y="76581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359030" y="77724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359030" y="78867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359030" y="80010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359030" y="81153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359030" y="82296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905264" y="6901240"/>
            <a:ext cx="2534668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NL" dirty="0" smtClean="0"/>
              <a:t>Webshop </a:t>
            </a:r>
            <a:r>
              <a:rPr lang="nl-NL" dirty="0" err="1" smtClean="0"/>
              <a:t>visits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 err="1"/>
              <a:t>s</a:t>
            </a:r>
            <a:r>
              <a:rPr lang="nl-NL" dirty="0" err="1" smtClean="0"/>
              <a:t>earches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/>
              <a:t>p</a:t>
            </a:r>
            <a:r>
              <a:rPr lang="nl-NL" dirty="0" smtClean="0"/>
              <a:t>roduct details</a:t>
            </a:r>
          </a:p>
          <a:p>
            <a:pPr marL="342900" indent="-342900">
              <a:buFontTx/>
              <a:buChar char="-"/>
            </a:pPr>
            <a:r>
              <a:rPr lang="nl-NL" dirty="0" smtClean="0"/>
              <a:t>orders</a:t>
            </a:r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4117969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Use</a:t>
            </a:r>
            <a:r>
              <a:rPr lang="nl-NL" dirty="0"/>
              <a:t> Case: Webshop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Technology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architecture</a:t>
            </a:r>
            <a:r>
              <a:rPr lang="nl-NL" dirty="0" smtClean="0"/>
              <a:t> </a:t>
            </a:r>
            <a:r>
              <a:rPr lang="nl-NL" dirty="0" err="1" smtClean="0"/>
              <a:t>considerations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8565660" y="3352800"/>
            <a:ext cx="3111500" cy="16637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sp>
        <p:nvSpPr>
          <p:cNvPr id="5" name="Left Arrow 4"/>
          <p:cNvSpPr/>
          <p:nvPr/>
        </p:nvSpPr>
        <p:spPr>
          <a:xfrm>
            <a:off x="11493010" y="3949700"/>
            <a:ext cx="2400300" cy="8509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702560" y="4184650"/>
            <a:ext cx="2050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Product updates</a:t>
            </a:r>
            <a:endParaRPr lang="en-US" sz="2000" dirty="0" err="1" smtClean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409710" y="36576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409710" y="37719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409710" y="38862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409710" y="40005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409710" y="41148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409710" y="42291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409710" y="43434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409710" y="44577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409710" y="45720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409710" y="46863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409710" y="48006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955944" y="3472240"/>
            <a:ext cx="2534668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NL" dirty="0" smtClean="0"/>
              <a:t>Webshop </a:t>
            </a:r>
            <a:r>
              <a:rPr lang="nl-NL" dirty="0" err="1" smtClean="0"/>
              <a:t>visits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 err="1"/>
              <a:t>s</a:t>
            </a:r>
            <a:r>
              <a:rPr lang="nl-NL" dirty="0" err="1" smtClean="0"/>
              <a:t>earches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/>
              <a:t>p</a:t>
            </a:r>
            <a:r>
              <a:rPr lang="nl-NL" dirty="0" smtClean="0"/>
              <a:t>roduct details</a:t>
            </a:r>
          </a:p>
          <a:p>
            <a:pPr marL="342900" indent="-342900">
              <a:buFontTx/>
              <a:buChar char="-"/>
            </a:pPr>
            <a:r>
              <a:rPr lang="nl-NL" dirty="0" smtClean="0"/>
              <a:t>orders</a:t>
            </a:r>
            <a:endParaRPr lang="en-US" dirty="0" err="1" smtClean="0"/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8953500" y="2755900"/>
            <a:ext cx="12700" cy="4343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508510" y="7099300"/>
            <a:ext cx="1144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firewall</a:t>
            </a:r>
            <a:endParaRPr lang="en-US" dirty="0" err="1" smtClean="0"/>
          </a:p>
        </p:txBody>
      </p:sp>
      <p:sp>
        <p:nvSpPr>
          <p:cNvPr id="23" name="TextBox 22"/>
          <p:cNvSpPr txBox="1"/>
          <p:nvPr/>
        </p:nvSpPr>
        <p:spPr>
          <a:xfrm>
            <a:off x="10642110" y="5109001"/>
            <a:ext cx="388119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Data </a:t>
            </a:r>
            <a:r>
              <a:rPr lang="nl-NL" dirty="0" err="1" smtClean="0"/>
              <a:t>manipulation</a:t>
            </a:r>
            <a:endParaRPr lang="nl-NL" dirty="0" smtClean="0"/>
          </a:p>
          <a:p>
            <a:r>
              <a:rPr lang="nl-NL" dirty="0" smtClean="0"/>
              <a:t>Data </a:t>
            </a:r>
            <a:r>
              <a:rPr lang="nl-NL" dirty="0" err="1" smtClean="0"/>
              <a:t>Quality</a:t>
            </a:r>
            <a:r>
              <a:rPr lang="nl-NL" dirty="0" smtClean="0"/>
              <a:t> (</a:t>
            </a:r>
            <a:r>
              <a:rPr lang="nl-NL" dirty="0" err="1" smtClean="0"/>
              <a:t>enforcement</a:t>
            </a:r>
            <a:r>
              <a:rPr lang="nl-NL" dirty="0" smtClean="0"/>
              <a:t>)</a:t>
            </a:r>
          </a:p>
          <a:p>
            <a:r>
              <a:rPr lang="nl-NL" dirty="0" smtClean="0"/>
              <a:t>&lt;10K transactions</a:t>
            </a:r>
          </a:p>
          <a:p>
            <a:r>
              <a:rPr lang="nl-NL" dirty="0" smtClean="0"/>
              <a:t>Batch jobs next </a:t>
            </a:r>
            <a:r>
              <a:rPr lang="nl-NL" dirty="0" err="1" smtClean="0"/>
              <a:t>to</a:t>
            </a:r>
            <a:r>
              <a:rPr lang="nl-NL" dirty="0" smtClean="0"/>
              <a:t> online</a:t>
            </a:r>
          </a:p>
          <a:p>
            <a:r>
              <a:rPr lang="nl-NL" dirty="0" smtClean="0"/>
              <a:t>Speed is </a:t>
            </a:r>
            <a:r>
              <a:rPr lang="nl-NL" dirty="0" err="1" smtClean="0"/>
              <a:t>nice</a:t>
            </a:r>
            <a:endParaRPr lang="en-US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2955944" y="5150702"/>
            <a:ext cx="244490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Read </a:t>
            </a:r>
            <a:r>
              <a:rPr lang="nl-NL" dirty="0" err="1" smtClean="0"/>
              <a:t>only</a:t>
            </a:r>
            <a:endParaRPr lang="nl-NL" dirty="0" smtClean="0"/>
          </a:p>
          <a:p>
            <a:r>
              <a:rPr lang="nl-NL" dirty="0" smtClean="0"/>
              <a:t>On line</a:t>
            </a:r>
          </a:p>
          <a:p>
            <a:r>
              <a:rPr lang="nl-NL" dirty="0"/>
              <a:t>Speed is </a:t>
            </a:r>
            <a:r>
              <a:rPr lang="nl-NL" dirty="0" err="1"/>
              <a:t>crucial</a:t>
            </a:r>
            <a:r>
              <a:rPr lang="nl-NL" dirty="0"/>
              <a:t> </a:t>
            </a:r>
            <a:endParaRPr lang="nl-NL" dirty="0" smtClean="0"/>
          </a:p>
          <a:p>
            <a:r>
              <a:rPr lang="nl-NL" dirty="0" smtClean="0"/>
              <a:t>XHTML &amp; JSON</a:t>
            </a:r>
          </a:p>
          <a:p>
            <a:r>
              <a:rPr lang="nl-NL" dirty="0" smtClean="0"/>
              <a:t>&gt; 1M </a:t>
            </a:r>
            <a:r>
              <a:rPr lang="nl-NL" dirty="0" err="1" smtClean="0"/>
              <a:t>visits</a:t>
            </a:r>
            <a:endParaRPr lang="nl-NL" dirty="0" smtClean="0"/>
          </a:p>
          <a:p>
            <a:endParaRPr lang="nl-NL" dirty="0" smtClean="0"/>
          </a:p>
          <a:p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115895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an 43"/>
          <p:cNvSpPr/>
          <p:nvPr/>
        </p:nvSpPr>
        <p:spPr>
          <a:xfrm>
            <a:off x="6603510" y="4166870"/>
            <a:ext cx="2023785" cy="12312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sp>
        <p:nvSpPr>
          <p:cNvPr id="43" name="Can 42"/>
          <p:cNvSpPr/>
          <p:nvPr/>
        </p:nvSpPr>
        <p:spPr>
          <a:xfrm>
            <a:off x="6476510" y="3938270"/>
            <a:ext cx="2023785" cy="12312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417930" cy="1346288"/>
          </a:xfrm>
        </p:spPr>
        <p:txBody>
          <a:bodyPr/>
          <a:lstStyle/>
          <a:p>
            <a:r>
              <a:rPr lang="nl-NL" dirty="0" err="1"/>
              <a:t>Use</a:t>
            </a:r>
            <a:r>
              <a:rPr lang="nl-NL" dirty="0"/>
              <a:t> Case: Webshop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Technology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architecture</a:t>
            </a:r>
            <a:r>
              <a:rPr lang="nl-NL" dirty="0" smtClean="0"/>
              <a:t> </a:t>
            </a:r>
            <a:r>
              <a:rPr lang="nl-NL" dirty="0" err="1" smtClean="0"/>
              <a:t>considerations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6349510" y="3709670"/>
            <a:ext cx="2023785" cy="12312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250710" y="37852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250710" y="38995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250710" y="40138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250710" y="41281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250710" y="42424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250710" y="43567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250710" y="44710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250710" y="45853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250710" y="46996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250710" y="48139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250710" y="49282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6944" y="3599875"/>
            <a:ext cx="2534668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NL" dirty="0" smtClean="0"/>
              <a:t>Webshop </a:t>
            </a:r>
            <a:r>
              <a:rPr lang="nl-NL" dirty="0" err="1" smtClean="0"/>
              <a:t>visits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 err="1"/>
              <a:t>s</a:t>
            </a:r>
            <a:r>
              <a:rPr lang="nl-NL" dirty="0" err="1" smtClean="0"/>
              <a:t>earches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/>
              <a:t>p</a:t>
            </a:r>
            <a:r>
              <a:rPr lang="nl-NL" dirty="0" smtClean="0"/>
              <a:t>roduct details</a:t>
            </a:r>
          </a:p>
          <a:p>
            <a:pPr marL="342900" indent="-342900">
              <a:buFontTx/>
              <a:buChar char="-"/>
            </a:pPr>
            <a:r>
              <a:rPr lang="nl-NL" dirty="0" smtClean="0"/>
              <a:t>orders</a:t>
            </a:r>
            <a:endParaRPr lang="en-US" dirty="0" err="1" smtClean="0"/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8724900" y="2755900"/>
            <a:ext cx="12700" cy="4343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201845" y="7111999"/>
            <a:ext cx="1144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firewall</a:t>
            </a:r>
            <a:endParaRPr lang="en-US" dirty="0" err="1" smtClean="0"/>
          </a:p>
        </p:txBody>
      </p:sp>
      <p:sp>
        <p:nvSpPr>
          <p:cNvPr id="23" name="TextBox 22"/>
          <p:cNvSpPr txBox="1"/>
          <p:nvPr/>
        </p:nvSpPr>
        <p:spPr>
          <a:xfrm>
            <a:off x="12064510" y="5109001"/>
            <a:ext cx="388119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Data </a:t>
            </a:r>
            <a:r>
              <a:rPr lang="nl-NL" dirty="0" err="1" smtClean="0"/>
              <a:t>manipulation</a:t>
            </a:r>
            <a:endParaRPr lang="nl-NL" dirty="0" smtClean="0"/>
          </a:p>
          <a:p>
            <a:r>
              <a:rPr lang="nl-NL" dirty="0" smtClean="0"/>
              <a:t>Data </a:t>
            </a:r>
            <a:r>
              <a:rPr lang="nl-NL" dirty="0" err="1" smtClean="0"/>
              <a:t>Quality</a:t>
            </a:r>
            <a:r>
              <a:rPr lang="nl-NL" dirty="0" smtClean="0"/>
              <a:t> (</a:t>
            </a:r>
            <a:r>
              <a:rPr lang="nl-NL" dirty="0" err="1" smtClean="0"/>
              <a:t>enforcement</a:t>
            </a:r>
            <a:r>
              <a:rPr lang="nl-NL" dirty="0" smtClean="0"/>
              <a:t>)</a:t>
            </a:r>
          </a:p>
          <a:p>
            <a:r>
              <a:rPr lang="nl-NL" dirty="0" smtClean="0"/>
              <a:t>&lt;10K transactions</a:t>
            </a:r>
          </a:p>
          <a:p>
            <a:r>
              <a:rPr lang="nl-NL" dirty="0" smtClean="0"/>
              <a:t>Batch jobs next </a:t>
            </a:r>
            <a:r>
              <a:rPr lang="nl-NL" dirty="0" err="1" smtClean="0"/>
              <a:t>to</a:t>
            </a:r>
            <a:r>
              <a:rPr lang="nl-NL" dirty="0" smtClean="0"/>
              <a:t> online</a:t>
            </a:r>
          </a:p>
          <a:p>
            <a:r>
              <a:rPr lang="nl-NL" dirty="0" smtClean="0"/>
              <a:t>Speed is </a:t>
            </a:r>
            <a:r>
              <a:rPr lang="nl-NL" dirty="0" err="1" smtClean="0"/>
              <a:t>nice</a:t>
            </a:r>
            <a:endParaRPr lang="en-US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796944" y="5278337"/>
            <a:ext cx="244490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Read </a:t>
            </a:r>
            <a:r>
              <a:rPr lang="nl-NL" dirty="0" err="1" smtClean="0"/>
              <a:t>only</a:t>
            </a:r>
            <a:endParaRPr lang="nl-NL" dirty="0" smtClean="0"/>
          </a:p>
          <a:p>
            <a:r>
              <a:rPr lang="nl-NL" dirty="0" smtClean="0"/>
              <a:t>On line</a:t>
            </a:r>
          </a:p>
          <a:p>
            <a:r>
              <a:rPr lang="nl-NL" dirty="0"/>
              <a:t>Speed is </a:t>
            </a:r>
            <a:r>
              <a:rPr lang="nl-NL" dirty="0" err="1"/>
              <a:t>crucial</a:t>
            </a:r>
            <a:r>
              <a:rPr lang="nl-NL" dirty="0"/>
              <a:t> </a:t>
            </a:r>
            <a:endParaRPr lang="nl-NL" dirty="0" smtClean="0"/>
          </a:p>
          <a:p>
            <a:r>
              <a:rPr lang="nl-NL" dirty="0" smtClean="0"/>
              <a:t>XHTML &amp; JSON</a:t>
            </a:r>
          </a:p>
          <a:p>
            <a:r>
              <a:rPr lang="nl-NL" dirty="0" smtClean="0"/>
              <a:t>&gt; 1M </a:t>
            </a:r>
            <a:r>
              <a:rPr lang="nl-NL" dirty="0" err="1" smtClean="0"/>
              <a:t>visits</a:t>
            </a:r>
            <a:endParaRPr lang="nl-NL" dirty="0" smtClean="0"/>
          </a:p>
          <a:p>
            <a:endParaRPr lang="nl-NL" dirty="0" smtClean="0"/>
          </a:p>
          <a:p>
            <a:endParaRPr lang="en-US" dirty="0" err="1" smtClean="0"/>
          </a:p>
        </p:txBody>
      </p:sp>
      <p:sp>
        <p:nvSpPr>
          <p:cNvPr id="33" name="TextBox 32"/>
          <p:cNvSpPr txBox="1"/>
          <p:nvPr/>
        </p:nvSpPr>
        <p:spPr>
          <a:xfrm>
            <a:off x="6935644" y="2525067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DMZ</a:t>
            </a:r>
            <a:endParaRPr lang="en-US" dirty="0" err="1" smtClean="0"/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6032500" y="2755899"/>
            <a:ext cx="12700" cy="434340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83022" y="5411914"/>
            <a:ext cx="223971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Read </a:t>
            </a:r>
            <a:r>
              <a:rPr lang="nl-NL" sz="2000" dirty="0" err="1" smtClean="0"/>
              <a:t>only</a:t>
            </a:r>
            <a:endParaRPr lang="nl-NL" sz="2000" dirty="0" smtClean="0"/>
          </a:p>
          <a:p>
            <a:r>
              <a:rPr lang="nl-NL" sz="2000" dirty="0" smtClean="0"/>
              <a:t>JSON </a:t>
            </a:r>
            <a:r>
              <a:rPr lang="nl-NL" sz="2000" dirty="0" err="1" smtClean="0"/>
              <a:t>documents</a:t>
            </a:r>
            <a:endParaRPr lang="nl-NL" sz="2000" dirty="0" smtClean="0"/>
          </a:p>
          <a:p>
            <a:r>
              <a:rPr lang="nl-NL" sz="2000" dirty="0" smtClean="0"/>
              <a:t>Images</a:t>
            </a:r>
          </a:p>
          <a:p>
            <a:r>
              <a:rPr lang="nl-NL" sz="2000" dirty="0" err="1" smtClean="0"/>
              <a:t>Text</a:t>
            </a:r>
            <a:r>
              <a:rPr lang="nl-NL" sz="2000" dirty="0" smtClean="0"/>
              <a:t> Search</a:t>
            </a:r>
          </a:p>
          <a:p>
            <a:r>
              <a:rPr lang="nl-NL" sz="2000" dirty="0" err="1" smtClean="0"/>
              <a:t>Scale</a:t>
            </a:r>
            <a:r>
              <a:rPr lang="nl-NL" sz="2000" dirty="0" smtClean="0"/>
              <a:t> </a:t>
            </a:r>
            <a:r>
              <a:rPr lang="nl-NL" sz="2000" dirty="0" err="1" smtClean="0"/>
              <a:t>Horizontally</a:t>
            </a:r>
            <a:endParaRPr lang="en-US" sz="2000" dirty="0" err="1" smtClean="0"/>
          </a:p>
        </p:txBody>
      </p:sp>
      <p:sp>
        <p:nvSpPr>
          <p:cNvPr id="36" name="Can 35"/>
          <p:cNvSpPr/>
          <p:nvPr/>
        </p:nvSpPr>
        <p:spPr>
          <a:xfrm>
            <a:off x="9346710" y="3544570"/>
            <a:ext cx="2717800" cy="1733767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pic>
        <p:nvPicPr>
          <p:cNvPr id="37" name="Picture 36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184" y="3159423"/>
            <a:ext cx="2059111" cy="539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Left Arrow 37"/>
          <p:cNvSpPr/>
          <p:nvPr/>
        </p:nvSpPr>
        <p:spPr>
          <a:xfrm>
            <a:off x="8201845" y="4189173"/>
            <a:ext cx="1348555" cy="444560"/>
          </a:xfrm>
          <a:prstGeom prst="leftArrow">
            <a:avLst/>
          </a:prstGeom>
          <a:gradFill>
            <a:gsLst>
              <a:gs pos="0">
                <a:schemeClr val="accent1"/>
              </a:gs>
              <a:gs pos="47000">
                <a:schemeClr val="accent1">
                  <a:tint val="44500"/>
                  <a:satMod val="160000"/>
                </a:schemeClr>
              </a:gs>
              <a:gs pos="100000">
                <a:srgbClr val="FF0000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ular Callout 38"/>
          <p:cNvSpPr/>
          <p:nvPr/>
        </p:nvSpPr>
        <p:spPr>
          <a:xfrm>
            <a:off x="8852938" y="2311721"/>
            <a:ext cx="2252540" cy="487065"/>
          </a:xfrm>
          <a:prstGeom prst="wedgeRectCallout">
            <a:avLst>
              <a:gd name="adj1" fmla="val -38151"/>
              <a:gd name="adj2" fmla="val 37179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0" name="TextBox 39"/>
          <p:cNvSpPr txBox="1"/>
          <p:nvPr/>
        </p:nvSpPr>
        <p:spPr>
          <a:xfrm>
            <a:off x="8852938" y="2337121"/>
            <a:ext cx="2252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err="1" smtClean="0"/>
              <a:t>Nightly</a:t>
            </a:r>
            <a:r>
              <a:rPr lang="nl-NL" sz="2000" dirty="0" smtClean="0"/>
              <a:t> </a:t>
            </a:r>
            <a:r>
              <a:rPr lang="nl-NL" sz="2000" dirty="0" err="1" smtClean="0"/>
              <a:t>generation</a:t>
            </a:r>
            <a:endParaRPr lang="en-US" sz="2000" dirty="0" err="1" smtClean="0"/>
          </a:p>
        </p:txBody>
      </p:sp>
      <p:sp>
        <p:nvSpPr>
          <p:cNvPr id="5" name="Left Arrow 4"/>
          <p:cNvSpPr/>
          <p:nvPr/>
        </p:nvSpPr>
        <p:spPr>
          <a:xfrm>
            <a:off x="11832000" y="4051935"/>
            <a:ext cx="2400300" cy="8509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041550" y="4286885"/>
            <a:ext cx="2050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Product updates</a:t>
            </a:r>
            <a:endParaRPr lang="en-US" sz="2000" dirty="0" err="1" smtClean="0"/>
          </a:p>
        </p:txBody>
      </p:sp>
      <p:pic>
        <p:nvPicPr>
          <p:cNvPr id="2052" name="Picture 4" descr="Image result for oracle databas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3374" y="2864200"/>
            <a:ext cx="2081425" cy="68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422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NoSQL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BASE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6230598"/>
          </a:xfrm>
        </p:spPr>
        <p:txBody>
          <a:bodyPr>
            <a:normAutofit lnSpcReduction="10000"/>
          </a:bodyPr>
          <a:lstStyle/>
          <a:p>
            <a:r>
              <a:rPr lang="nl-NL" dirty="0" err="1" smtClean="0"/>
              <a:t>NoSQL</a:t>
            </a:r>
            <a:r>
              <a:rPr lang="nl-NL" dirty="0" smtClean="0"/>
              <a:t> </a:t>
            </a:r>
            <a:r>
              <a:rPr lang="nl-NL" dirty="0" err="1" smtClean="0"/>
              <a:t>arose</a:t>
            </a:r>
            <a:r>
              <a:rPr lang="nl-NL" dirty="0" smtClean="0"/>
              <a:t> </a:t>
            </a:r>
            <a:r>
              <a:rPr lang="nl-NL" dirty="0" err="1" smtClean="0"/>
              <a:t>because</a:t>
            </a:r>
            <a:r>
              <a:rPr lang="nl-NL" dirty="0" smtClean="0"/>
              <a:t> of performance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scalability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err="1" smtClean="0"/>
              <a:t>challenges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Web </a:t>
            </a:r>
            <a:r>
              <a:rPr lang="nl-NL" dirty="0" err="1" smtClean="0"/>
              <a:t>Scale</a:t>
            </a:r>
            <a:r>
              <a:rPr lang="nl-NL" dirty="0" smtClean="0"/>
              <a:t> operations</a:t>
            </a:r>
          </a:p>
          <a:p>
            <a:r>
              <a:rPr lang="nl-NL" dirty="0" err="1" smtClean="0"/>
              <a:t>NoSQL</a:t>
            </a:r>
            <a:r>
              <a:rPr lang="nl-NL" dirty="0" smtClean="0"/>
              <a:t> is a label for a </a:t>
            </a:r>
            <a:r>
              <a:rPr lang="nl-NL" dirty="0" err="1" smtClean="0"/>
              <a:t>wide</a:t>
            </a:r>
            <a:r>
              <a:rPr lang="nl-NL" dirty="0" smtClean="0"/>
              <a:t> </a:t>
            </a:r>
            <a:r>
              <a:rPr lang="nl-NL" dirty="0" err="1" smtClean="0"/>
              <a:t>variety</a:t>
            </a:r>
            <a:r>
              <a:rPr lang="nl-NL" dirty="0" smtClean="0"/>
              <a:t> of databases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lack</a:t>
            </a:r>
            <a:r>
              <a:rPr lang="nl-NL" dirty="0" smtClean="0"/>
              <a:t> </a:t>
            </a:r>
            <a:r>
              <a:rPr lang="nl-NL" dirty="0" err="1" smtClean="0"/>
              <a:t>some</a:t>
            </a:r>
            <a:r>
              <a:rPr lang="nl-NL" dirty="0" smtClean="0"/>
              <a:t> aspect of a </a:t>
            </a:r>
            <a:r>
              <a:rPr lang="nl-NL" dirty="0" err="1" smtClean="0"/>
              <a:t>true</a:t>
            </a:r>
            <a:r>
              <a:rPr lang="nl-NL" dirty="0" smtClean="0"/>
              <a:t> </a:t>
            </a:r>
            <a:r>
              <a:rPr lang="nl-NL" dirty="0" err="1" smtClean="0"/>
              <a:t>relational</a:t>
            </a:r>
            <a:r>
              <a:rPr lang="nl-NL" dirty="0" smtClean="0"/>
              <a:t> database</a:t>
            </a:r>
          </a:p>
          <a:p>
            <a:pPr lvl="1"/>
            <a:r>
              <a:rPr lang="nl-NL" dirty="0" smtClean="0"/>
              <a:t>ACID-</a:t>
            </a:r>
            <a:r>
              <a:rPr lang="nl-NL" dirty="0" err="1" smtClean="0"/>
              <a:t>ness</a:t>
            </a:r>
            <a:r>
              <a:rPr lang="nl-NL" dirty="0" smtClean="0"/>
              <a:t>, SQL, </a:t>
            </a:r>
            <a:r>
              <a:rPr lang="nl-NL" dirty="0" err="1" smtClean="0"/>
              <a:t>relational</a:t>
            </a:r>
            <a:r>
              <a:rPr lang="nl-NL" dirty="0" smtClean="0"/>
              <a:t> model, </a:t>
            </a:r>
            <a:r>
              <a:rPr lang="nl-NL" dirty="0" err="1" smtClean="0"/>
              <a:t>constraints</a:t>
            </a:r>
            <a:endParaRPr lang="nl-NL" dirty="0" smtClean="0"/>
          </a:p>
          <a:p>
            <a:r>
              <a:rPr lang="nl-NL" dirty="0" smtClean="0"/>
              <a:t>The label has been </a:t>
            </a:r>
            <a:r>
              <a:rPr lang="nl-NL" dirty="0" err="1" smtClean="0"/>
              <a:t>used</a:t>
            </a:r>
            <a:r>
              <a:rPr lang="nl-NL" dirty="0" smtClean="0"/>
              <a:t> </a:t>
            </a:r>
            <a:r>
              <a:rPr lang="nl-NL" dirty="0" err="1" smtClean="0"/>
              <a:t>since</a:t>
            </a:r>
            <a:r>
              <a:rPr lang="nl-NL" dirty="0" smtClean="0"/>
              <a:t> 2009</a:t>
            </a:r>
          </a:p>
          <a:p>
            <a:pPr lvl="1"/>
            <a:r>
              <a:rPr lang="nl-NL" dirty="0" err="1" smtClean="0"/>
              <a:t>Perhaps</a:t>
            </a:r>
            <a:r>
              <a:rPr lang="nl-NL" dirty="0" smtClean="0"/>
              <a:t> </a:t>
            </a:r>
            <a:r>
              <a:rPr lang="nl-NL" dirty="0" err="1" smtClean="0"/>
              <a:t>NoREL</a:t>
            </a:r>
            <a:r>
              <a:rPr lang="nl-NL" dirty="0" smtClean="0"/>
              <a:t> </a:t>
            </a:r>
            <a:r>
              <a:rPr lang="nl-NL" dirty="0" err="1" smtClean="0"/>
              <a:t>would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more </a:t>
            </a:r>
            <a:r>
              <a:rPr lang="nl-NL" dirty="0" err="1" smtClean="0"/>
              <a:t>appropriate</a:t>
            </a:r>
            <a:endParaRPr lang="nl-NL" dirty="0" smtClean="0"/>
          </a:p>
          <a:p>
            <a:r>
              <a:rPr lang="nl-NL" dirty="0" err="1" smtClean="0"/>
              <a:t>Some</a:t>
            </a:r>
            <a:r>
              <a:rPr lang="nl-NL" dirty="0" smtClean="0"/>
              <a:t> well </a:t>
            </a:r>
            <a:r>
              <a:rPr lang="nl-NL" dirty="0" err="1" smtClean="0"/>
              <a:t>known</a:t>
            </a:r>
            <a:r>
              <a:rPr lang="nl-NL" dirty="0" smtClean="0"/>
              <a:t> </a:t>
            </a:r>
            <a:r>
              <a:rPr lang="nl-NL" dirty="0" err="1" smtClean="0"/>
              <a:t>NoSQL</a:t>
            </a:r>
            <a:r>
              <a:rPr lang="nl-NL" dirty="0" smtClean="0"/>
              <a:t> </a:t>
            </a:r>
            <a:r>
              <a:rPr lang="nl-NL" dirty="0" err="1" smtClean="0"/>
              <a:t>products</a:t>
            </a:r>
            <a:r>
              <a:rPr lang="nl-NL" dirty="0" smtClean="0"/>
              <a:t> are</a:t>
            </a:r>
          </a:p>
          <a:p>
            <a:pPr lvl="1"/>
            <a:r>
              <a:rPr lang="nl-NL" dirty="0" smtClean="0"/>
              <a:t>Cassandra, </a:t>
            </a:r>
            <a:r>
              <a:rPr lang="nl-NL" dirty="0" err="1" smtClean="0"/>
              <a:t>MongoDB</a:t>
            </a:r>
            <a:r>
              <a:rPr lang="nl-NL" dirty="0" smtClean="0"/>
              <a:t>, </a:t>
            </a:r>
            <a:r>
              <a:rPr lang="nl-NL" dirty="0" err="1" smtClean="0"/>
              <a:t>Redis</a:t>
            </a:r>
            <a:r>
              <a:rPr lang="nl-NL" dirty="0" smtClean="0"/>
              <a:t>, </a:t>
            </a:r>
            <a:r>
              <a:rPr lang="nl-NL" dirty="0" err="1" smtClean="0"/>
              <a:t>CouchDB</a:t>
            </a:r>
            <a:r>
              <a:rPr lang="nl-NL" dirty="0" smtClean="0"/>
              <a:t>, …</a:t>
            </a:r>
            <a:endParaRPr lang="nl-NL" dirty="0"/>
          </a:p>
          <a:p>
            <a:r>
              <a:rPr lang="nl-NL" dirty="0" smtClean="0"/>
              <a:t>BASE as </a:t>
            </a:r>
            <a:r>
              <a:rPr lang="nl-NL" dirty="0" err="1" smtClean="0"/>
              <a:t>alternative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ACID:</a:t>
            </a:r>
          </a:p>
          <a:p>
            <a:pPr lvl="1"/>
            <a:r>
              <a:rPr lang="en-US" b="1" dirty="0" smtClean="0"/>
              <a:t>b</a:t>
            </a:r>
            <a:r>
              <a:rPr lang="en-US" dirty="0" smtClean="0"/>
              <a:t>asically </a:t>
            </a:r>
            <a:r>
              <a:rPr lang="en-US" b="1" dirty="0" smtClean="0"/>
              <a:t>a</a:t>
            </a:r>
            <a:r>
              <a:rPr lang="en-US" dirty="0" smtClean="0"/>
              <a:t>vailable, </a:t>
            </a:r>
            <a:r>
              <a:rPr lang="en-US" b="1" dirty="0" smtClean="0"/>
              <a:t>s</a:t>
            </a:r>
            <a:r>
              <a:rPr lang="en-US" dirty="0" smtClean="0"/>
              <a:t>oft state, </a:t>
            </a:r>
            <a:r>
              <a:rPr lang="en-US" b="1" i="1" dirty="0" smtClean="0"/>
              <a:t>e</a:t>
            </a:r>
            <a:r>
              <a:rPr lang="en-US" i="1" dirty="0" smtClean="0"/>
              <a:t>ventually consistent </a:t>
            </a:r>
            <a:br>
              <a:rPr lang="en-US" i="1" dirty="0" smtClean="0"/>
            </a:br>
            <a:r>
              <a:rPr lang="en-US" i="1" dirty="0" smtClean="0"/>
              <a:t>(after a short duration)</a:t>
            </a:r>
          </a:p>
          <a:p>
            <a:pPr lvl="1"/>
            <a:endParaRPr lang="nl-NL" i="1" dirty="0"/>
          </a:p>
          <a:p>
            <a:endParaRPr lang="nl-NL" dirty="0" smtClean="0"/>
          </a:p>
          <a:p>
            <a:pPr lvl="1"/>
            <a:endParaRPr lang="nl-NL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78</a:t>
            </a:fld>
            <a:endParaRPr lang="en-US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0414" y="7919368"/>
            <a:ext cx="4049746" cy="967209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pic>
        <p:nvPicPr>
          <p:cNvPr id="1026" name="Picture 2" descr="Top 10 NoSQL Databas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8080" y="3238218"/>
            <a:ext cx="5812438" cy="311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554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278229" cy="1346288"/>
          </a:xfrm>
        </p:spPr>
        <p:txBody>
          <a:bodyPr/>
          <a:lstStyle/>
          <a:p>
            <a:r>
              <a:rPr lang="en-US" dirty="0"/>
              <a:t>(leading) NoSQL Database products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nl-NL" dirty="0" err="1" smtClean="0"/>
              <a:t>MongoDB</a:t>
            </a:r>
            <a:r>
              <a:rPr lang="nl-NL" dirty="0" smtClean="0"/>
              <a:t> is (</a:t>
            </a:r>
            <a:r>
              <a:rPr lang="nl-NL" dirty="0" err="1" smtClean="0"/>
              <a:t>one</a:t>
            </a:r>
            <a:r>
              <a:rPr lang="nl-NL" dirty="0" smtClean="0"/>
              <a:t> of) </a:t>
            </a:r>
            <a:r>
              <a:rPr lang="nl-NL" dirty="0" err="1" smtClean="0"/>
              <a:t>the</a:t>
            </a:r>
            <a:r>
              <a:rPr lang="nl-NL" dirty="0" smtClean="0"/>
              <a:t> most </a:t>
            </a:r>
            <a:r>
              <a:rPr lang="nl-NL" dirty="0" err="1" smtClean="0"/>
              <a:t>popular</a:t>
            </a:r>
            <a:r>
              <a:rPr lang="nl-NL" dirty="0" smtClean="0"/>
              <a:t> (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any</a:t>
            </a:r>
            <a:r>
              <a:rPr lang="nl-NL" dirty="0" smtClean="0"/>
              <a:t> </a:t>
            </a:r>
            <a:r>
              <a:rPr lang="nl-NL" dirty="0" err="1" smtClean="0"/>
              <a:t>measure</a:t>
            </a:r>
            <a:r>
              <a:rPr lang="nl-NL" dirty="0" smtClean="0"/>
              <a:t>)</a:t>
            </a:r>
          </a:p>
          <a:p>
            <a:r>
              <a:rPr lang="en-US" dirty="0" smtClean="0"/>
              <a:t>Cloud (only): </a:t>
            </a:r>
          </a:p>
          <a:p>
            <a:pPr lvl="1"/>
            <a:r>
              <a:rPr lang="en-US" dirty="0" smtClean="0"/>
              <a:t>Google </a:t>
            </a:r>
            <a:r>
              <a:rPr lang="en-US" dirty="0" err="1"/>
              <a:t>BigTable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smtClean="0"/>
              <a:t>AWS Dynamo</a:t>
            </a:r>
          </a:p>
          <a:p>
            <a:r>
              <a:rPr lang="en-US" dirty="0" smtClean="0"/>
              <a:t>Cache (in memory)</a:t>
            </a:r>
          </a:p>
          <a:p>
            <a:pPr lvl="1"/>
            <a:r>
              <a:rPr lang="nl-NL" dirty="0" err="1" smtClean="0"/>
              <a:t>ZooKeeper</a:t>
            </a:r>
            <a:r>
              <a:rPr lang="nl-NL" dirty="0" smtClean="0"/>
              <a:t>, </a:t>
            </a:r>
            <a:r>
              <a:rPr lang="nl-NL" dirty="0" err="1" smtClean="0"/>
              <a:t>Redis</a:t>
            </a:r>
            <a:r>
              <a:rPr lang="nl-NL" dirty="0" smtClean="0"/>
              <a:t>,</a:t>
            </a:r>
            <a:br>
              <a:rPr lang="nl-NL" dirty="0" smtClean="0"/>
            </a:br>
            <a:r>
              <a:rPr lang="nl-NL" dirty="0" err="1" smtClean="0"/>
              <a:t>Memcached</a:t>
            </a:r>
            <a:r>
              <a:rPr lang="nl-NL" dirty="0" smtClean="0"/>
              <a:t>, …</a:t>
            </a:r>
          </a:p>
          <a:p>
            <a:r>
              <a:rPr lang="nl-NL" dirty="0" err="1" smtClean="0"/>
              <a:t>Hadoop</a:t>
            </a:r>
            <a:r>
              <a:rPr lang="nl-NL" dirty="0" smtClean="0"/>
              <a:t>/HDFS</a:t>
            </a:r>
            <a:endParaRPr lang="en-US" dirty="0" smtClean="0"/>
          </a:p>
          <a:p>
            <a:r>
              <a:rPr lang="en-US" dirty="0" smtClean="0"/>
              <a:t>Oracle NoSQL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fka</a:t>
            </a:r>
            <a:r>
              <a:rPr lang="en-US" dirty="0" smtClean="0"/>
              <a:t> Berkeley DB)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383" y="3251201"/>
            <a:ext cx="10574062" cy="6199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13677900" y="4368800"/>
            <a:ext cx="876300" cy="102870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33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JavaScript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smtClean="0"/>
              <a:t>in </a:t>
            </a:r>
            <a:r>
              <a:rPr lang="nl-NL" dirty="0" err="1" smtClean="0"/>
              <a:t>enterprise</a:t>
            </a:r>
            <a:r>
              <a:rPr lang="nl-NL" dirty="0" smtClean="0"/>
              <a:t> </a:t>
            </a:r>
            <a:r>
              <a:rPr lang="nl-NL" dirty="0" err="1" smtClean="0"/>
              <a:t>architecture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750076" y="3545452"/>
            <a:ext cx="2867606" cy="122893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smtClean="0"/>
              <a:t>Mobile Client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50076" y="5286445"/>
            <a:ext cx="2867606" cy="122893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smtClean="0"/>
              <a:t>Browser</a:t>
            </a:r>
            <a:endParaRPr lang="en-US" dirty="0"/>
          </a:p>
        </p:txBody>
      </p:sp>
      <p:pic>
        <p:nvPicPr>
          <p:cNvPr id="11266" name="Picture 2" descr="Javascript logo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39" b="45462"/>
          <a:stretch/>
        </p:blipFill>
        <p:spPr bwMode="auto">
          <a:xfrm>
            <a:off x="2805319" y="4099361"/>
            <a:ext cx="812364" cy="67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Javascript logo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39" b="45462"/>
          <a:stretch/>
        </p:blipFill>
        <p:spPr bwMode="auto">
          <a:xfrm>
            <a:off x="2798366" y="5840355"/>
            <a:ext cx="812364" cy="67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6212183" y="3545452"/>
            <a:ext cx="2184843" cy="296993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/>
              <a:t>Web Tier</a:t>
            </a:r>
          </a:p>
          <a:p>
            <a:pPr algn="ctr"/>
            <a:r>
              <a:rPr lang="nl-NL" sz="2700" dirty="0"/>
              <a:t/>
            </a:r>
            <a:br>
              <a:rPr lang="nl-NL" sz="2700" dirty="0"/>
            </a:br>
            <a:r>
              <a:rPr lang="nl-NL" sz="2700" dirty="0" err="1"/>
              <a:t>Static</a:t>
            </a:r>
            <a:r>
              <a:rPr lang="nl-NL" sz="2700" dirty="0"/>
              <a:t> file </a:t>
            </a:r>
            <a:r>
              <a:rPr lang="nl-NL" sz="2700" dirty="0" err="1"/>
              <a:t>serving</a:t>
            </a:r>
            <a:r>
              <a:rPr lang="nl-NL" sz="2700" dirty="0"/>
              <a:t/>
            </a:r>
            <a:br>
              <a:rPr lang="nl-NL" sz="2700" dirty="0"/>
            </a:br>
            <a:endParaRPr lang="nl-NL" sz="2700" dirty="0"/>
          </a:p>
          <a:p>
            <a:pPr algn="ctr"/>
            <a:r>
              <a:rPr lang="nl-NL" sz="2700" dirty="0"/>
              <a:t>REST </a:t>
            </a:r>
            <a:r>
              <a:rPr lang="nl-NL" sz="2700" dirty="0" err="1"/>
              <a:t>APIs</a:t>
            </a:r>
            <a:endParaRPr lang="nl-NL" sz="2700" dirty="0"/>
          </a:p>
        </p:txBody>
      </p:sp>
      <p:sp>
        <p:nvSpPr>
          <p:cNvPr id="9" name="Can 8"/>
          <p:cNvSpPr/>
          <p:nvPr/>
        </p:nvSpPr>
        <p:spPr>
          <a:xfrm>
            <a:off x="13742762" y="3135806"/>
            <a:ext cx="1891556" cy="1301067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smtClean="0"/>
              <a:t>DB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8806684" y="3545452"/>
            <a:ext cx="3004159" cy="296993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/>
              <a:t>Business Tier</a:t>
            </a:r>
          </a:p>
          <a:p>
            <a:pPr algn="ctr"/>
            <a:endParaRPr lang="nl-NL" sz="2700" dirty="0"/>
          </a:p>
          <a:p>
            <a:pPr algn="ctr"/>
            <a:r>
              <a:rPr lang="nl-NL" sz="2700" dirty="0"/>
              <a:t>Integration </a:t>
            </a:r>
          </a:p>
          <a:p>
            <a:pPr algn="ctr"/>
            <a:r>
              <a:rPr lang="nl-NL" sz="2700" dirty="0" err="1"/>
              <a:t>Orchestration</a:t>
            </a:r>
            <a:r>
              <a:rPr lang="nl-NL" sz="2700" dirty="0"/>
              <a:t>/ BPM</a:t>
            </a:r>
          </a:p>
          <a:p>
            <a:pPr algn="ctr"/>
            <a:r>
              <a:rPr lang="nl-NL" sz="2700" dirty="0"/>
              <a:t>Background Jobs</a:t>
            </a:r>
            <a:endParaRPr lang="en-US" sz="2700" dirty="0"/>
          </a:p>
        </p:txBody>
      </p:sp>
      <p:cxnSp>
        <p:nvCxnSpPr>
          <p:cNvPr id="12" name="Elbow Connector 11"/>
          <p:cNvCxnSpPr>
            <a:endCxn id="9" idx="2"/>
          </p:cNvCxnSpPr>
          <p:nvPr/>
        </p:nvCxnSpPr>
        <p:spPr>
          <a:xfrm flipV="1">
            <a:off x="11810843" y="3786340"/>
            <a:ext cx="1931918" cy="650533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be 12"/>
          <p:cNvSpPr/>
          <p:nvPr/>
        </p:nvSpPr>
        <p:spPr>
          <a:xfrm>
            <a:off x="13333104" y="4732537"/>
            <a:ext cx="2301214" cy="1065966"/>
          </a:xfrm>
          <a:prstGeom prst="cub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smtClean="0"/>
              <a:t>ERP</a:t>
            </a:r>
            <a:endParaRPr lang="en-US" dirty="0"/>
          </a:p>
        </p:txBody>
      </p:sp>
      <p:sp>
        <p:nvSpPr>
          <p:cNvPr id="15" name="Cube 14"/>
          <p:cNvSpPr/>
          <p:nvPr/>
        </p:nvSpPr>
        <p:spPr>
          <a:xfrm>
            <a:off x="14511479" y="5286446"/>
            <a:ext cx="2301214" cy="1065966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smtClean="0"/>
              <a:t>SaaS</a:t>
            </a:r>
            <a:endParaRPr lang="en-US" dirty="0"/>
          </a:p>
        </p:txBody>
      </p:sp>
      <p:cxnSp>
        <p:nvCxnSpPr>
          <p:cNvPr id="16" name="Elbow Connector 15"/>
          <p:cNvCxnSpPr/>
          <p:nvPr/>
        </p:nvCxnSpPr>
        <p:spPr>
          <a:xfrm>
            <a:off x="3617683" y="3955097"/>
            <a:ext cx="2731053" cy="87049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flipV="1">
            <a:off x="3610730" y="5235240"/>
            <a:ext cx="2738006" cy="87049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ight Arrow 18"/>
          <p:cNvSpPr/>
          <p:nvPr/>
        </p:nvSpPr>
        <p:spPr>
          <a:xfrm>
            <a:off x="8260474" y="4774389"/>
            <a:ext cx="819316" cy="51205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cxnSp>
        <p:nvCxnSpPr>
          <p:cNvPr id="21" name="Elbow Connector 20"/>
          <p:cNvCxnSpPr>
            <a:stCxn id="11" idx="3"/>
            <a:endCxn id="13" idx="2"/>
          </p:cNvCxnSpPr>
          <p:nvPr/>
        </p:nvCxnSpPr>
        <p:spPr>
          <a:xfrm>
            <a:off x="11810843" y="5030418"/>
            <a:ext cx="1522260" cy="368348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11" idx="3"/>
            <a:endCxn id="15" idx="2"/>
          </p:cNvCxnSpPr>
          <p:nvPr/>
        </p:nvCxnSpPr>
        <p:spPr>
          <a:xfrm>
            <a:off x="11810843" y="5030417"/>
            <a:ext cx="2700636" cy="92225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13742762" y="7129850"/>
            <a:ext cx="2867606" cy="122893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External</a:t>
            </a:r>
            <a:r>
              <a:rPr lang="nl-NL" dirty="0" smtClean="0"/>
              <a:t> Service</a:t>
            </a:r>
            <a:endParaRPr lang="en-US" dirty="0"/>
          </a:p>
        </p:txBody>
      </p:sp>
      <p:sp>
        <p:nvSpPr>
          <p:cNvPr id="25" name="Cloud 24"/>
          <p:cNvSpPr/>
          <p:nvPr/>
        </p:nvSpPr>
        <p:spPr>
          <a:xfrm>
            <a:off x="12766712" y="8153964"/>
            <a:ext cx="2746262" cy="1126525"/>
          </a:xfrm>
          <a:prstGeom prst="cloud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 err="1"/>
              <a:t>External</a:t>
            </a:r>
            <a:r>
              <a:rPr lang="nl-NL" sz="2700" dirty="0"/>
              <a:t> Service</a:t>
            </a:r>
            <a:endParaRPr lang="en-US" sz="2700" dirty="0"/>
          </a:p>
        </p:txBody>
      </p:sp>
      <p:cxnSp>
        <p:nvCxnSpPr>
          <p:cNvPr id="31" name="Elbow Connector 30"/>
          <p:cNvCxnSpPr/>
          <p:nvPr/>
        </p:nvCxnSpPr>
        <p:spPr>
          <a:xfrm>
            <a:off x="11810843" y="5235240"/>
            <a:ext cx="1931918" cy="2509079"/>
          </a:xfrm>
          <a:prstGeom prst="bentConnector3">
            <a:avLst>
              <a:gd name="adj1" fmla="val 3005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/>
          <p:nvPr/>
        </p:nvCxnSpPr>
        <p:spPr>
          <a:xfrm>
            <a:off x="11810843" y="5388857"/>
            <a:ext cx="964387" cy="3481987"/>
          </a:xfrm>
          <a:prstGeom prst="bentConnector3">
            <a:avLst>
              <a:gd name="adj1" fmla="val 3168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286" y="6516130"/>
            <a:ext cx="5187005" cy="194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Javascript logo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39" b="45462"/>
          <a:stretch/>
        </p:blipFill>
        <p:spPr bwMode="auto">
          <a:xfrm>
            <a:off x="7448109" y="6183477"/>
            <a:ext cx="812364" cy="67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Javascript logo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39" b="45462"/>
          <a:stretch/>
        </p:blipFill>
        <p:spPr bwMode="auto">
          <a:xfrm>
            <a:off x="10861926" y="6208897"/>
            <a:ext cx="812364" cy="67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examples.javacodegeeks.com/wp-content/uploads/2012/12/json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198" y="4605553"/>
            <a:ext cx="908534" cy="6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https://examples.javacodegeeks.com/wp-content/uploads/2012/12/json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530" y="5321736"/>
            <a:ext cx="635707" cy="476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https://examples.javacodegeeks.com/wp-content/uploads/2012/12/json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6266" y="6653084"/>
            <a:ext cx="635707" cy="476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https://examples.javacodegeeks.com/wp-content/uploads/2012/12/json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5183" y="4707858"/>
            <a:ext cx="635707" cy="476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66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828" y="4124496"/>
            <a:ext cx="8030383" cy="2104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423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History</a:t>
            </a:r>
            <a:r>
              <a:rPr lang="nl-NL" dirty="0" smtClean="0"/>
              <a:t> of </a:t>
            </a:r>
            <a:r>
              <a:rPr lang="nl-NL" dirty="0" err="1" smtClean="0"/>
              <a:t>MongoDB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8" y="2655980"/>
            <a:ext cx="13934731" cy="6234020"/>
          </a:xfrm>
        </p:spPr>
        <p:txBody>
          <a:bodyPr>
            <a:normAutofit fontScale="92500"/>
          </a:bodyPr>
          <a:lstStyle/>
          <a:p>
            <a:r>
              <a:rPr lang="nl-NL" dirty="0" smtClean="0"/>
              <a:t>10gen – startup </a:t>
            </a:r>
            <a:r>
              <a:rPr lang="nl-NL" dirty="0" err="1" smtClean="0"/>
              <a:t>from</a:t>
            </a:r>
            <a:r>
              <a:rPr lang="nl-NL" dirty="0" smtClean="0"/>
              <a:t> 2007 in New York City</a:t>
            </a:r>
          </a:p>
          <a:p>
            <a:pPr lvl="1"/>
            <a:r>
              <a:rPr lang="nl-NL" dirty="0" err="1" smtClean="0"/>
              <a:t>Developed</a:t>
            </a:r>
            <a:r>
              <a:rPr lang="nl-NL" dirty="0" smtClean="0"/>
              <a:t> database as component in Platform as a Service product</a:t>
            </a:r>
          </a:p>
          <a:p>
            <a:r>
              <a:rPr lang="nl-NL" dirty="0" err="1" smtClean="0"/>
              <a:t>Initial</a:t>
            </a:r>
            <a:r>
              <a:rPr lang="nl-NL" dirty="0" smtClean="0"/>
              <a:t> release of </a:t>
            </a:r>
            <a:r>
              <a:rPr lang="nl-NL" dirty="0" err="1" smtClean="0"/>
              <a:t>MongoDB</a:t>
            </a:r>
            <a:r>
              <a:rPr lang="nl-NL" dirty="0" smtClean="0"/>
              <a:t>: 2009</a:t>
            </a:r>
          </a:p>
          <a:p>
            <a:pPr lvl="1"/>
            <a:r>
              <a:rPr lang="nl-NL" dirty="0" smtClean="0"/>
              <a:t>10gen </a:t>
            </a:r>
            <a:r>
              <a:rPr lang="nl-NL" dirty="0" err="1" smtClean="0"/>
              <a:t>changed</a:t>
            </a:r>
            <a:r>
              <a:rPr lang="nl-NL" dirty="0" smtClean="0"/>
              <a:t> </a:t>
            </a:r>
            <a:r>
              <a:rPr lang="nl-NL" dirty="0" err="1" smtClean="0"/>
              <a:t>its</a:t>
            </a:r>
            <a:r>
              <a:rPr lang="nl-NL" dirty="0" smtClean="0"/>
              <a:t> name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Inc. </a:t>
            </a:r>
            <a:r>
              <a:rPr lang="nl-NL" dirty="0"/>
              <a:t>i</a:t>
            </a:r>
            <a:r>
              <a:rPr lang="nl-NL" dirty="0" smtClean="0"/>
              <a:t>n 2013 </a:t>
            </a:r>
          </a:p>
          <a:p>
            <a:pPr lvl="1"/>
            <a:r>
              <a:rPr lang="nl-NL" dirty="0" smtClean="0"/>
              <a:t>Offers </a:t>
            </a:r>
            <a:r>
              <a:rPr lang="nl-NL" dirty="0" err="1" smtClean="0"/>
              <a:t>enterprise</a:t>
            </a:r>
            <a:r>
              <a:rPr lang="nl-NL" dirty="0" smtClean="0"/>
              <a:t> support, </a:t>
            </a:r>
            <a:r>
              <a:rPr lang="nl-NL" dirty="0" err="1" smtClean="0"/>
              <a:t>MongoDB</a:t>
            </a:r>
            <a:r>
              <a:rPr lang="nl-NL" dirty="0" smtClean="0"/>
              <a:t> Atlas </a:t>
            </a:r>
            <a:r>
              <a:rPr lang="nl-NL" dirty="0" err="1" smtClean="0"/>
              <a:t>cloud</a:t>
            </a:r>
            <a:r>
              <a:rPr lang="nl-NL" dirty="0" smtClean="0"/>
              <a:t> service, </a:t>
            </a:r>
            <a:r>
              <a:rPr lang="nl-NL" dirty="0" err="1" smtClean="0"/>
              <a:t>MongoDB</a:t>
            </a:r>
            <a:r>
              <a:rPr lang="nl-NL" dirty="0" smtClean="0"/>
              <a:t> Compass, </a:t>
            </a:r>
            <a:r>
              <a:rPr lang="nl-NL" dirty="0" err="1" smtClean="0"/>
              <a:t>Connectors</a:t>
            </a:r>
            <a:endParaRPr lang="nl-NL" dirty="0" smtClean="0"/>
          </a:p>
          <a:p>
            <a:r>
              <a:rPr lang="nl-NL" dirty="0" err="1" smtClean="0"/>
              <a:t>Current</a:t>
            </a:r>
            <a:r>
              <a:rPr lang="nl-NL" dirty="0" smtClean="0"/>
              <a:t> </a:t>
            </a:r>
            <a:r>
              <a:rPr lang="nl-NL" dirty="0" err="1" smtClean="0"/>
              <a:t>stable</a:t>
            </a:r>
            <a:r>
              <a:rPr lang="nl-NL" dirty="0" smtClean="0"/>
              <a:t> release: 3.4.2 (3.5.2 is in preview)</a:t>
            </a:r>
          </a:p>
          <a:p>
            <a:r>
              <a:rPr lang="nl-NL" dirty="0" smtClean="0"/>
              <a:t>Open Source - </a:t>
            </a:r>
            <a:r>
              <a:rPr lang="en-US" sz="3000" dirty="0">
                <a:hlinkClick r:id="rId2" tooltip="GNU Affero General Public License"/>
              </a:rPr>
              <a:t>GNU </a:t>
            </a:r>
            <a:r>
              <a:rPr lang="en-US" sz="3000" dirty="0" err="1">
                <a:hlinkClick r:id="rId2" tooltip="GNU Affero General Public License"/>
              </a:rPr>
              <a:t>Affero</a:t>
            </a:r>
            <a:r>
              <a:rPr lang="en-US" sz="3000" dirty="0">
                <a:hlinkClick r:id="rId2" tooltip="GNU Affero General Public License"/>
              </a:rPr>
              <a:t> General Public License</a:t>
            </a:r>
            <a:r>
              <a:rPr lang="en-US" sz="3000" dirty="0"/>
              <a:t> and the </a:t>
            </a:r>
            <a:r>
              <a:rPr lang="en-US" sz="3000" dirty="0">
                <a:hlinkClick r:id="rId3" tooltip="Apache License"/>
              </a:rPr>
              <a:t>Apache License</a:t>
            </a:r>
            <a:r>
              <a:rPr lang="en-US" dirty="0"/>
              <a:t>.</a:t>
            </a:r>
            <a:endParaRPr lang="nl-NL" dirty="0" smtClean="0"/>
          </a:p>
          <a:p>
            <a:r>
              <a:rPr lang="nl-NL" dirty="0" err="1" smtClean="0"/>
              <a:t>MongoDB</a:t>
            </a:r>
            <a:r>
              <a:rPr lang="nl-NL" dirty="0" smtClean="0"/>
              <a:t> == </a:t>
            </a:r>
            <a:r>
              <a:rPr lang="nl-NL" dirty="0" err="1" smtClean="0"/>
              <a:t>Hu</a:t>
            </a:r>
            <a:r>
              <a:rPr lang="nl-NL" i="1" dirty="0" err="1" smtClean="0"/>
              <a:t>mongo</a:t>
            </a:r>
            <a:r>
              <a:rPr lang="nl-NL" dirty="0" err="1" smtClean="0"/>
              <a:t>us</a:t>
            </a:r>
            <a:r>
              <a:rPr lang="nl-NL" dirty="0" smtClean="0"/>
              <a:t> </a:t>
            </a:r>
            <a:r>
              <a:rPr lang="nl-NL" i="1" dirty="0" smtClean="0"/>
              <a:t>D</a:t>
            </a:r>
            <a:r>
              <a:rPr lang="nl-NL" dirty="0" smtClean="0"/>
              <a:t>ata</a:t>
            </a:r>
            <a:r>
              <a:rPr lang="nl-NL" i="1" dirty="0" smtClean="0"/>
              <a:t>b</a:t>
            </a:r>
            <a:r>
              <a:rPr lang="nl-NL" dirty="0" smtClean="0"/>
              <a:t>ase</a:t>
            </a:r>
          </a:p>
          <a:p>
            <a:r>
              <a:rPr lang="nl-NL" dirty="0" err="1" smtClean="0"/>
              <a:t>Evolution</a:t>
            </a:r>
            <a:r>
              <a:rPr lang="nl-NL" dirty="0" smtClean="0"/>
              <a:t> of </a:t>
            </a:r>
            <a:r>
              <a:rPr lang="nl-NL" dirty="0" err="1" smtClean="0"/>
              <a:t>MongoDB</a:t>
            </a:r>
            <a:r>
              <a:rPr lang="nl-NL" dirty="0" smtClean="0"/>
              <a:t> is </a:t>
            </a:r>
            <a:r>
              <a:rPr lang="nl-NL" dirty="0" err="1" smtClean="0"/>
              <a:t>still</a:t>
            </a:r>
            <a:r>
              <a:rPr lang="nl-NL" dirty="0" smtClean="0"/>
              <a:t> </a:t>
            </a:r>
            <a:r>
              <a:rPr lang="nl-NL" dirty="0" err="1" smtClean="0"/>
              <a:t>pretty</a:t>
            </a:r>
            <a:r>
              <a:rPr lang="nl-NL" dirty="0" smtClean="0"/>
              <a:t> </a:t>
            </a:r>
            <a:r>
              <a:rPr lang="nl-NL" dirty="0" err="1" smtClean="0"/>
              <a:t>fast</a:t>
            </a:r>
            <a:endParaRPr lang="nl-NL" dirty="0" smtClean="0"/>
          </a:p>
          <a:p>
            <a:pPr lvl="1"/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crucial</a:t>
            </a:r>
            <a:r>
              <a:rPr lang="nl-NL" dirty="0" smtClean="0"/>
              <a:t> </a:t>
            </a:r>
            <a:r>
              <a:rPr lang="nl-NL" dirty="0" err="1" smtClean="0"/>
              <a:t>enterprise</a:t>
            </a:r>
            <a:r>
              <a:rPr lang="nl-NL" dirty="0" smtClean="0"/>
              <a:t> database </a:t>
            </a:r>
            <a:r>
              <a:rPr lang="nl-NL" dirty="0" err="1" smtClean="0"/>
              <a:t>capabilities</a:t>
            </a:r>
            <a:r>
              <a:rPr lang="nl-NL" dirty="0" smtClean="0"/>
              <a:t> </a:t>
            </a:r>
            <a:r>
              <a:rPr lang="nl-NL" dirty="0" err="1" smtClean="0"/>
              <a:t>were</a:t>
            </a:r>
            <a:r>
              <a:rPr lang="nl-NL" dirty="0" smtClean="0"/>
              <a:t> </a:t>
            </a:r>
            <a:r>
              <a:rPr lang="nl-NL" dirty="0" err="1" smtClean="0"/>
              <a:t>added</a:t>
            </a:r>
            <a:r>
              <a:rPr lang="nl-NL" dirty="0" smtClean="0"/>
              <a:t> </a:t>
            </a:r>
            <a:r>
              <a:rPr lang="nl-NL" dirty="0" err="1" smtClean="0"/>
              <a:t>fairly</a:t>
            </a:r>
            <a:r>
              <a:rPr lang="nl-NL" dirty="0" smtClean="0"/>
              <a:t> </a:t>
            </a:r>
            <a:r>
              <a:rPr lang="nl-NL" dirty="0" err="1" smtClean="0"/>
              <a:t>recently</a:t>
            </a:r>
            <a:r>
              <a:rPr lang="nl-NL" dirty="0" smtClean="0"/>
              <a:t> or are </a:t>
            </a:r>
            <a:r>
              <a:rPr lang="nl-NL" dirty="0" err="1" smtClean="0"/>
              <a:t>still</a:t>
            </a:r>
            <a:r>
              <a:rPr lang="nl-NL" dirty="0" smtClean="0"/>
              <a:t> </a:t>
            </a:r>
            <a:r>
              <a:rPr lang="nl-NL" dirty="0" err="1" smtClean="0"/>
              <a:t>lacking</a:t>
            </a:r>
            <a:endParaRPr lang="nl-NL" dirty="0" smtClean="0"/>
          </a:p>
          <a:p>
            <a:r>
              <a:rPr lang="nl-NL" dirty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is </a:t>
            </a:r>
            <a:r>
              <a:rPr lang="nl-NL" dirty="0" err="1" smtClean="0"/>
              <a:t>number</a:t>
            </a:r>
            <a:r>
              <a:rPr lang="nl-NL" dirty="0" smtClean="0"/>
              <a:t> </a:t>
            </a:r>
            <a:r>
              <a:rPr lang="nl-NL" dirty="0" err="1" smtClean="0"/>
              <a:t>one</a:t>
            </a:r>
            <a:r>
              <a:rPr lang="nl-NL" dirty="0" smtClean="0"/>
              <a:t> </a:t>
            </a:r>
            <a:r>
              <a:rPr lang="nl-NL" dirty="0" err="1" smtClean="0"/>
              <a:t>NoSQL</a:t>
            </a:r>
            <a:r>
              <a:rPr lang="nl-NL" dirty="0" smtClean="0"/>
              <a:t> database in </a:t>
            </a:r>
            <a:r>
              <a:rPr lang="nl-NL" dirty="0" err="1" smtClean="0"/>
              <a:t>terms</a:t>
            </a:r>
            <a:r>
              <a:rPr lang="nl-NL" dirty="0" smtClean="0"/>
              <a:t> of </a:t>
            </a:r>
            <a:r>
              <a:rPr lang="nl-NL" dirty="0" err="1" smtClean="0"/>
              <a:t>popularity</a:t>
            </a:r>
            <a:r>
              <a:rPr lang="nl-NL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311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Core</a:t>
            </a:r>
            <a:r>
              <a:rPr lang="nl-NL" dirty="0" smtClean="0"/>
              <a:t> Architecture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8" y="2655980"/>
            <a:ext cx="13121931" cy="6145120"/>
          </a:xfrm>
        </p:spPr>
        <p:txBody>
          <a:bodyPr>
            <a:normAutofit fontScale="92500" lnSpcReduction="10000"/>
          </a:bodyPr>
          <a:lstStyle/>
          <a:p>
            <a:r>
              <a:rPr lang="nl-NL" dirty="0" err="1" smtClean="0"/>
              <a:t>MongoDB</a:t>
            </a:r>
            <a:r>
              <a:rPr lang="nl-NL" dirty="0" smtClean="0"/>
              <a:t> stores JSON </a:t>
            </a:r>
            <a:r>
              <a:rPr lang="nl-NL" dirty="0" err="1" smtClean="0"/>
              <a:t>documents</a:t>
            </a:r>
            <a:r>
              <a:rPr lang="nl-NL" dirty="0" smtClean="0"/>
              <a:t> in a </a:t>
            </a:r>
            <a:r>
              <a:rPr lang="nl-NL" dirty="0" err="1" smtClean="0"/>
              <a:t>binary</a:t>
            </a:r>
            <a:r>
              <a:rPr lang="nl-NL" dirty="0" smtClean="0"/>
              <a:t> format (BSON)</a:t>
            </a:r>
          </a:p>
          <a:p>
            <a:pPr lvl="1"/>
            <a:r>
              <a:rPr lang="nl-NL" dirty="0" err="1" smtClean="0"/>
              <a:t>Documents</a:t>
            </a:r>
            <a:r>
              <a:rPr lang="nl-NL" dirty="0" smtClean="0"/>
              <a:t> are </a:t>
            </a:r>
            <a:r>
              <a:rPr lang="nl-NL" dirty="0" err="1" smtClean="0"/>
              <a:t>stored</a:t>
            </a:r>
            <a:r>
              <a:rPr lang="nl-NL" dirty="0" smtClean="0"/>
              <a:t> in </a:t>
            </a:r>
            <a:r>
              <a:rPr lang="nl-NL" dirty="0" err="1" smtClean="0"/>
              <a:t>collections</a:t>
            </a:r>
            <a:r>
              <a:rPr lang="nl-NL" dirty="0" smtClean="0"/>
              <a:t> (</a:t>
            </a:r>
            <a:r>
              <a:rPr lang="nl-NL" dirty="0" err="1" smtClean="0"/>
              <a:t>similar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row</a:t>
            </a:r>
            <a:r>
              <a:rPr lang="nl-NL" dirty="0" smtClean="0"/>
              <a:t> or records in </a:t>
            </a:r>
            <a:r>
              <a:rPr lang="nl-NL" dirty="0" err="1" smtClean="0"/>
              <a:t>tables</a:t>
            </a:r>
            <a:r>
              <a:rPr lang="nl-NL" dirty="0" smtClean="0"/>
              <a:t>)</a:t>
            </a:r>
          </a:p>
          <a:p>
            <a:r>
              <a:rPr lang="nl-NL" dirty="0" err="1" smtClean="0"/>
              <a:t>Interaction</a:t>
            </a:r>
            <a:r>
              <a:rPr lang="nl-NL" dirty="0" smtClean="0"/>
              <a:t> is </a:t>
            </a:r>
            <a:r>
              <a:rPr lang="nl-NL" dirty="0" err="1" smtClean="0"/>
              <a:t>through</a:t>
            </a:r>
            <a:r>
              <a:rPr lang="nl-NL" dirty="0" smtClean="0"/>
              <a:t> </a:t>
            </a:r>
            <a:r>
              <a:rPr lang="nl-NL" dirty="0" err="1" smtClean="0"/>
              <a:t>JavaScript</a:t>
            </a:r>
            <a:r>
              <a:rPr lang="nl-NL" dirty="0" smtClean="0"/>
              <a:t> </a:t>
            </a:r>
          </a:p>
          <a:p>
            <a:pPr lvl="1"/>
            <a:r>
              <a:rPr lang="nl-NL" dirty="0" err="1" smtClean="0"/>
              <a:t>taking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place</a:t>
            </a:r>
            <a:r>
              <a:rPr lang="nl-NL" dirty="0" smtClean="0"/>
              <a:t> of SQL for DML </a:t>
            </a:r>
            <a:r>
              <a:rPr lang="nl-NL" dirty="0" err="1" smtClean="0"/>
              <a:t>and</a:t>
            </a:r>
            <a:r>
              <a:rPr lang="nl-NL" dirty="0" smtClean="0"/>
              <a:t> query</a:t>
            </a:r>
          </a:p>
          <a:p>
            <a:r>
              <a:rPr lang="nl-NL" dirty="0" err="1" smtClean="0"/>
              <a:t>Written</a:t>
            </a:r>
            <a:r>
              <a:rPr lang="nl-NL" dirty="0" smtClean="0"/>
              <a:t> in C++</a:t>
            </a:r>
          </a:p>
          <a:p>
            <a:r>
              <a:rPr lang="nl-NL" dirty="0" smtClean="0"/>
              <a:t>Has </a:t>
            </a:r>
            <a:r>
              <a:rPr lang="nl-NL" dirty="0" err="1" smtClean="0"/>
              <a:t>the</a:t>
            </a:r>
            <a:r>
              <a:rPr lang="nl-NL" dirty="0" smtClean="0"/>
              <a:t> V8 </a:t>
            </a:r>
            <a:r>
              <a:rPr lang="nl-NL" dirty="0" err="1" smtClean="0"/>
              <a:t>JavaScript</a:t>
            </a:r>
            <a:r>
              <a:rPr lang="nl-NL" dirty="0" smtClean="0"/>
              <a:t> engine </a:t>
            </a:r>
            <a:r>
              <a:rPr lang="nl-NL" dirty="0" err="1" smtClean="0"/>
              <a:t>included</a:t>
            </a:r>
            <a:endParaRPr lang="nl-NL" dirty="0" smtClean="0"/>
          </a:p>
          <a:p>
            <a:r>
              <a:rPr lang="en-US" dirty="0" smtClean="0"/>
              <a:t>Runs on Mac </a:t>
            </a:r>
            <a:r>
              <a:rPr lang="en-US" dirty="0"/>
              <a:t>OS X, Windows, Solaris, and most flavors of </a:t>
            </a:r>
            <a:r>
              <a:rPr lang="en-US" dirty="0" smtClean="0"/>
              <a:t>Linux</a:t>
            </a:r>
          </a:p>
          <a:p>
            <a:r>
              <a:rPr lang="nl-NL" dirty="0" smtClean="0"/>
              <a:t>Source code is on GitHub</a:t>
            </a:r>
          </a:p>
          <a:p>
            <a:r>
              <a:rPr lang="nl-NL" dirty="0" smtClean="0"/>
              <a:t>Has </a:t>
            </a:r>
            <a:r>
              <a:rPr lang="nl-NL" dirty="0" err="1" smtClean="0"/>
              <a:t>GeoSpatial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Tekst </a:t>
            </a:r>
            <a:r>
              <a:rPr lang="nl-NL" dirty="0" err="1" smtClean="0"/>
              <a:t>indexes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search </a:t>
            </a:r>
            <a:r>
              <a:rPr lang="nl-NL" dirty="0" err="1" smtClean="0"/>
              <a:t>capabilities</a:t>
            </a:r>
            <a:endParaRPr lang="nl-NL" dirty="0" smtClean="0"/>
          </a:p>
          <a:p>
            <a:r>
              <a:rPr lang="en-US" dirty="0"/>
              <a:t>MongoDB, Inc. officially supports drivers for C, C++, C#, </a:t>
            </a:r>
            <a:r>
              <a:rPr lang="en-US" dirty="0" err="1"/>
              <a:t>Erlang</a:t>
            </a:r>
            <a:r>
              <a:rPr lang="en-US" dirty="0"/>
              <a:t>, Java, </a:t>
            </a:r>
            <a:r>
              <a:rPr lang="en-US" sz="4300" b="1" dirty="0">
                <a:solidFill>
                  <a:schemeClr val="accent1"/>
                </a:solidFill>
              </a:rPr>
              <a:t>Node.js</a:t>
            </a:r>
            <a:r>
              <a:rPr lang="en-US" dirty="0"/>
              <a:t>, JavaScript, Perl, PHP, Python, Scala, and Ruby</a:t>
            </a:r>
          </a:p>
        </p:txBody>
      </p:sp>
    </p:spTree>
    <p:extLst>
      <p:ext uri="{BB962C8B-B14F-4D97-AF65-F5344CB8AC3E}">
        <p14:creationId xmlns:p14="http://schemas.microsoft.com/office/powerpoint/2010/main" val="48854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4567029" cy="1346288"/>
          </a:xfrm>
        </p:spPr>
        <p:txBody>
          <a:bodyPr/>
          <a:lstStyle/>
          <a:p>
            <a:r>
              <a:rPr lang="nl-NL" dirty="0" err="1" smtClean="0"/>
              <a:t>Interacting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err="1" smtClean="0"/>
              <a:t>from</a:t>
            </a:r>
            <a:r>
              <a:rPr lang="nl-NL" dirty="0" smtClean="0"/>
              <a:t> Node.js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MongoDB </a:t>
            </a:r>
            <a:r>
              <a:rPr lang="en-US" dirty="0"/>
              <a:t>Node.js Driver </a:t>
            </a:r>
            <a:r>
              <a:rPr lang="en-US" dirty="0" smtClean="0"/>
              <a:t>2.0</a:t>
            </a:r>
          </a:p>
          <a:p>
            <a:pPr lvl="1"/>
            <a:r>
              <a:rPr lang="nl-NL" dirty="0" smtClean="0"/>
              <a:t>Support for </a:t>
            </a:r>
            <a:r>
              <a:rPr lang="nl-NL" dirty="0" err="1" smtClean="0"/>
              <a:t>ECMAScript</a:t>
            </a:r>
            <a:r>
              <a:rPr lang="nl-NL" dirty="0" smtClean="0"/>
              <a:t> 6.0 – </a:t>
            </a:r>
            <a:r>
              <a:rPr lang="nl-NL" dirty="0" err="1" smtClean="0"/>
              <a:t>Promises</a:t>
            </a:r>
            <a:r>
              <a:rPr lang="nl-NL" dirty="0" smtClean="0"/>
              <a:t> for </a:t>
            </a:r>
            <a:r>
              <a:rPr lang="nl-NL" dirty="0" err="1" smtClean="0"/>
              <a:t>asynch</a:t>
            </a:r>
            <a:endParaRPr lang="en-US" dirty="0" smtClean="0"/>
          </a:p>
          <a:p>
            <a:pPr lvl="1"/>
            <a:r>
              <a:rPr lang="nl-NL" dirty="0"/>
              <a:t>http://mongodb.github.io/node-mongodb-native/2.0/</a:t>
            </a:r>
            <a:endParaRPr lang="en-US" b="1" dirty="0"/>
          </a:p>
          <a:p>
            <a:r>
              <a:rPr lang="nl-NL" dirty="0" smtClean="0"/>
              <a:t>Using </a:t>
            </a:r>
            <a:r>
              <a:rPr lang="nl-NL" dirty="0" err="1" smtClean="0"/>
              <a:t>mongodb</a:t>
            </a:r>
            <a:r>
              <a:rPr lang="nl-NL" dirty="0" smtClean="0"/>
              <a:t> in a </a:t>
            </a:r>
            <a:r>
              <a:rPr lang="nl-NL" dirty="0" err="1" smtClean="0"/>
              <a:t>NodeJS</a:t>
            </a:r>
            <a:r>
              <a:rPr lang="nl-NL" dirty="0" smtClean="0"/>
              <a:t> </a:t>
            </a:r>
            <a:r>
              <a:rPr lang="nl-NL" dirty="0" err="1" smtClean="0"/>
              <a:t>application</a:t>
            </a:r>
            <a:endParaRPr lang="nl-NL" dirty="0" smtClean="0"/>
          </a:p>
          <a:p>
            <a:pPr lvl="1"/>
            <a:r>
              <a:rPr lang="nl-NL" dirty="0" err="1"/>
              <a:t>n</a:t>
            </a:r>
            <a:r>
              <a:rPr lang="nl-NL" dirty="0" err="1" smtClean="0"/>
              <a:t>pm</a:t>
            </a:r>
            <a:r>
              <a:rPr lang="nl-NL" dirty="0" smtClean="0"/>
              <a:t> </a:t>
            </a:r>
            <a:r>
              <a:rPr lang="nl-NL" dirty="0" err="1" smtClean="0"/>
              <a:t>install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–save</a:t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pPr lvl="1"/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MongoClient</a:t>
            </a:r>
            <a:r>
              <a:rPr lang="en-US" dirty="0"/>
              <a:t> = require('</a:t>
            </a:r>
            <a:r>
              <a:rPr lang="en-US" dirty="0" err="1"/>
              <a:t>mongodb</a:t>
            </a:r>
            <a:r>
              <a:rPr lang="en-US" dirty="0"/>
              <a:t>').</a:t>
            </a:r>
            <a:r>
              <a:rPr lang="en-US" dirty="0" err="1"/>
              <a:t>MongoClient</a:t>
            </a:r>
            <a:r>
              <a:rPr lang="en-US" dirty="0"/>
              <a:t>;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3796783" y="664275"/>
            <a:ext cx="2590800" cy="269741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9324" y="2854035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4197347" y="1713598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1047158" y="1637411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2558458" y="2070134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5508" y="2736535"/>
            <a:ext cx="257482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:\Users\lucas_j\AppData\Local\Temp\SNAGHTML1ec699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09"/>
          <a:stretch/>
        </p:blipFill>
        <p:spPr bwMode="auto">
          <a:xfrm>
            <a:off x="7481835" y="4948237"/>
            <a:ext cx="4351083" cy="2609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91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Connecting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server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6921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4130791" cy="637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MongoClient</a:t>
            </a:r>
            <a:r>
              <a:rPr lang="en-US" dirty="0">
                <a:latin typeface="Lucida Console" panose="020B0609040504020204" pitchFamily="49" charset="0"/>
              </a:rPr>
              <a:t> = require('</a:t>
            </a:r>
            <a:r>
              <a:rPr lang="en-US" dirty="0" err="1">
                <a:latin typeface="Lucida Console" panose="020B0609040504020204" pitchFamily="49" charset="0"/>
              </a:rPr>
              <a:t>mongodb</a:t>
            </a:r>
            <a:r>
              <a:rPr lang="en-US" dirty="0">
                <a:latin typeface="Lucida Console" panose="020B0609040504020204" pitchFamily="49" charset="0"/>
              </a:rPr>
              <a:t>').</a:t>
            </a:r>
            <a:r>
              <a:rPr lang="en-US" dirty="0" err="1">
                <a:latin typeface="Lucida Console" panose="020B0609040504020204" pitchFamily="49" charset="0"/>
              </a:rPr>
              <a:t>MongoClient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mongodbHost</a:t>
            </a:r>
            <a:r>
              <a:rPr lang="en-US" dirty="0">
                <a:latin typeface="Lucida Console" panose="020B0609040504020204" pitchFamily="49" charset="0"/>
              </a:rPr>
              <a:t> = '127.0.0.1';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mongodbPort</a:t>
            </a:r>
            <a:r>
              <a:rPr lang="en-US" dirty="0">
                <a:latin typeface="Lucida Console" panose="020B0609040504020204" pitchFamily="49" charset="0"/>
              </a:rPr>
              <a:t> = '27017';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mongodbDatabase</a:t>
            </a:r>
            <a:r>
              <a:rPr lang="en-US" dirty="0">
                <a:latin typeface="Lucida Console" panose="020B0609040504020204" pitchFamily="49" charset="0"/>
              </a:rPr>
              <a:t> = 'world';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 smtClean="0"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url</a:t>
            </a:r>
            <a:r>
              <a:rPr lang="en-US" dirty="0">
                <a:latin typeface="Lucida Console" panose="020B0609040504020204" pitchFamily="49" charset="0"/>
              </a:rPr>
              <a:t> = '</a:t>
            </a:r>
            <a:r>
              <a:rPr lang="en-US" dirty="0" err="1">
                <a:latin typeface="Lucida Console" panose="020B0609040504020204" pitchFamily="49" charset="0"/>
              </a:rPr>
              <a:t>mongodb</a:t>
            </a:r>
            <a:r>
              <a:rPr lang="en-US" dirty="0">
                <a:latin typeface="Lucida Console" panose="020B0609040504020204" pitchFamily="49" charset="0"/>
              </a:rPr>
              <a:t>://'+</a:t>
            </a:r>
            <a:r>
              <a:rPr lang="en-US" dirty="0" err="1">
                <a:latin typeface="Lucida Console" panose="020B0609040504020204" pitchFamily="49" charset="0"/>
              </a:rPr>
              <a:t>mongodbHost</a:t>
            </a:r>
            <a:r>
              <a:rPr lang="en-US" dirty="0">
                <a:latin typeface="Lucida Console" panose="020B0609040504020204" pitchFamily="49" charset="0"/>
              </a:rPr>
              <a:t>+':'+</a:t>
            </a:r>
            <a:r>
              <a:rPr lang="en-US" dirty="0" err="1">
                <a:latin typeface="Lucida Console" panose="020B0609040504020204" pitchFamily="49" charset="0"/>
              </a:rPr>
              <a:t>mongodbPort</a:t>
            </a:r>
            <a:r>
              <a:rPr lang="en-US" dirty="0">
                <a:latin typeface="Lucida Console" panose="020B0609040504020204" pitchFamily="49" charset="0"/>
              </a:rPr>
              <a:t> + '/' + </a:t>
            </a:r>
            <a:r>
              <a:rPr lang="en-US" dirty="0" err="1">
                <a:latin typeface="Lucida Console" panose="020B0609040504020204" pitchFamily="49" charset="0"/>
              </a:rPr>
              <a:t>mongodbDatabase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MongoClient.connect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url</a:t>
            </a:r>
            <a:r>
              <a:rPr lang="en-US" dirty="0">
                <a:latin typeface="Lucida Console" panose="020B0609040504020204" pitchFamily="49" charset="0"/>
              </a:rPr>
              <a:t>, function(err, </a:t>
            </a:r>
            <a:r>
              <a:rPr lang="en-US" dirty="0" err="1">
                <a:latin typeface="Lucida Console" panose="020B0609040504020204" pitchFamily="49" charset="0"/>
              </a:rPr>
              <a:t>db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 console.log</a:t>
            </a:r>
            <a:r>
              <a:rPr lang="en-US" dirty="0">
                <a:latin typeface="Lucida Console" panose="020B0609040504020204" pitchFamily="49" charset="0"/>
              </a:rPr>
              <a:t>("Connected correctly to server.");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</a:p>
          <a:p>
            <a:r>
              <a:rPr lang="en-US" dirty="0">
                <a:latin typeface="Lucida Console" panose="020B0609040504020204" pitchFamily="49" charset="0"/>
              </a:rPr>
              <a:t>   // DO YOUR THING WITH MONGODB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 </a:t>
            </a:r>
            <a:r>
              <a:rPr lang="en-US" dirty="0" err="1">
                <a:latin typeface="Lucida Console" panose="020B0609040504020204" pitchFamily="49" charset="0"/>
              </a:rPr>
              <a:t>db.close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console.log("Connection to database is closed.");          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}) </a:t>
            </a:r>
            <a:r>
              <a:rPr lang="en-US" dirty="0">
                <a:latin typeface="Lucida Console" panose="020B0609040504020204" pitchFamily="49" charset="0"/>
              </a:rPr>
              <a:t>//connect()</a:t>
            </a:r>
          </a:p>
          <a:p>
            <a:endParaRPr lang="en-US" dirty="0" err="1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02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Retrieve</a:t>
            </a:r>
            <a:r>
              <a:rPr lang="nl-NL" dirty="0" smtClean="0"/>
              <a:t> data (1a)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4130791" cy="637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MongoClient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require('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').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MongoClient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mongodbHost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'127.0.0.1';</a:t>
            </a: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mongodbPort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'27017';</a:t>
            </a: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mongodbDatabase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'world';</a:t>
            </a:r>
          </a:p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url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'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://'+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mongodbHost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+':'+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mongodbPort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+ '/' +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mongodbDatabase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;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MongoClient.connect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url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, function(err,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db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) {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  console.log("Connected correctly to server.");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 </a:t>
            </a:r>
            <a:r>
              <a:rPr lang="en-US" b="1" dirty="0" err="1" smtClean="0">
                <a:latin typeface="Lucida Console" panose="020B0609040504020204" pitchFamily="49" charset="0"/>
              </a:rPr>
              <a:t>db.collection</a:t>
            </a:r>
            <a:r>
              <a:rPr lang="en-US" b="1" dirty="0">
                <a:latin typeface="Lucida Console" panose="020B0609040504020204" pitchFamily="49" charset="0"/>
              </a:rPr>
              <a:t>('countries')</a:t>
            </a:r>
            <a:r>
              <a:rPr lang="en-US" b="1" i="1" dirty="0">
                <a:latin typeface="Lucida Console" panose="020B0609040504020204" pitchFamily="49" charset="0"/>
              </a:rPr>
              <a:t>.find</a:t>
            </a:r>
            <a:r>
              <a:rPr lang="en-US" dirty="0">
                <a:latin typeface="Lucida Console" panose="020B0609040504020204" pitchFamily="49" charset="0"/>
              </a:rPr>
              <a:t>({},{"sort": [["area",-1</a:t>
            </a:r>
            <a:r>
              <a:rPr lang="en-US" dirty="0" smtClean="0">
                <a:latin typeface="Lucida Console" panose="020B0609040504020204" pitchFamily="49" charset="0"/>
              </a:rPr>
              <a:t>]]})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                     .</a:t>
            </a:r>
            <a:r>
              <a:rPr lang="en-US" dirty="0">
                <a:latin typeface="Lucida Console" panose="020B0609040504020204" pitchFamily="49" charset="0"/>
              </a:rPr>
              <a:t>limit(20).</a:t>
            </a:r>
            <a:r>
              <a:rPr lang="en-US" dirty="0" err="1">
                <a:latin typeface="Lucida Console" panose="020B0609040504020204" pitchFamily="49" charset="0"/>
              </a:rPr>
              <a:t>toArray</a:t>
            </a:r>
            <a:r>
              <a:rPr lang="en-US" dirty="0">
                <a:latin typeface="Lucida Console" panose="020B0609040504020204" pitchFamily="49" charset="0"/>
              </a:rPr>
              <a:t>(function(err, results){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   console.log</a:t>
            </a:r>
            <a:r>
              <a:rPr lang="en-US" dirty="0">
                <a:latin typeface="Lucida Console" panose="020B0609040504020204" pitchFamily="49" charset="0"/>
              </a:rPr>
              <a:t>("Name of Country Four " +results[3].</a:t>
            </a:r>
            <a:r>
              <a:rPr lang="en-US" dirty="0" smtClean="0">
                <a:latin typeface="Lucida Console" panose="020B0609040504020204" pitchFamily="49" charset="0"/>
              </a:rPr>
              <a:t>name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           + </a:t>
            </a:r>
            <a:r>
              <a:rPr lang="en-US" dirty="0">
                <a:latin typeface="Lucida Console" panose="020B0609040504020204" pitchFamily="49" charset="0"/>
              </a:rPr>
              <a:t>" and size: " +results[3].area</a:t>
            </a:r>
            <a:r>
              <a:rPr lang="en-US" dirty="0" smtClean="0">
                <a:latin typeface="Lucida Console" panose="020B0609040504020204" pitchFamily="49" charset="0"/>
              </a:rPr>
              <a:t>);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…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}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</a:t>
            </a:r>
            <a:br>
              <a:rPr lang="en-US" dirty="0" smtClean="0">
                <a:latin typeface="Lucida Console" panose="020B0609040504020204" pitchFamily="49" charset="0"/>
              </a:rPr>
            </a:br>
            <a:endParaRPr lang="en-US" dirty="0" smtClean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067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Retrieve</a:t>
            </a:r>
            <a:r>
              <a:rPr lang="nl-NL" dirty="0" smtClean="0"/>
              <a:t> data (1B)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2829153" cy="7602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MongoClient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require('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').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MongoClient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mongodbHost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'127.0.0.1';</a:t>
            </a:r>
          </a:p>
          <a:p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mongodbPort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'27017';</a:t>
            </a:r>
          </a:p>
          <a:p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mongodbDatabase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'world';</a:t>
            </a:r>
          </a:p>
          <a:p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url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'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://'+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mongodbHost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+':'+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mongodbPort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+ '/' +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mongodbDatabase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;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MongoClient.connect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url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, function(err,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db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) {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  console.log("Connected correctly to server.");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 // using cursors to retrieve data sets in a controlled fashion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// note: cursor implements </a:t>
            </a:r>
            <a:r>
              <a:rPr lang="en-US" dirty="0" err="1" smtClean="0">
                <a:latin typeface="Lucida Console" panose="020B0609040504020204" pitchFamily="49" charset="0"/>
              </a:rPr>
              <a:t>NodeJS</a:t>
            </a:r>
            <a:r>
              <a:rPr lang="en-US" dirty="0" smtClean="0">
                <a:latin typeface="Lucida Console" panose="020B0609040504020204" pitchFamily="49" charset="0"/>
              </a:rPr>
              <a:t> Stream  - results can be piped 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smtClean="0">
                <a:latin typeface="Lucida Console" panose="020B0609040504020204" pitchFamily="49" charset="0"/>
              </a:rPr>
              <a:t>   </a:t>
            </a:r>
            <a:r>
              <a:rPr lang="en-US" dirty="0" err="1" smtClean="0"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cursor = </a:t>
            </a:r>
            <a:r>
              <a:rPr lang="en-US" dirty="0" err="1">
                <a:latin typeface="Lucida Console" panose="020B0609040504020204" pitchFamily="49" charset="0"/>
              </a:rPr>
              <a:t>db.collection</a:t>
            </a:r>
            <a:r>
              <a:rPr lang="en-US" dirty="0">
                <a:latin typeface="Lucida Console" panose="020B0609040504020204" pitchFamily="49" charset="0"/>
              </a:rPr>
              <a:t>('countries</a:t>
            </a:r>
            <a:r>
              <a:rPr lang="en-US" dirty="0" smtClean="0">
                <a:latin typeface="Lucida Console" panose="020B0609040504020204" pitchFamily="49" charset="0"/>
              </a:rPr>
              <a:t>')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                 .</a:t>
            </a:r>
            <a:r>
              <a:rPr lang="en-US" dirty="0">
                <a:latin typeface="Lucida Console" panose="020B0609040504020204" pitchFamily="49" charset="0"/>
              </a:rPr>
              <a:t>find({"</a:t>
            </a:r>
            <a:r>
              <a:rPr lang="en-US" dirty="0" err="1">
                <a:latin typeface="Lucida Console" panose="020B0609040504020204" pitchFamily="49" charset="0"/>
              </a:rPr>
              <a:t>continent":"Asia</a:t>
            </a:r>
            <a:r>
              <a:rPr lang="en-US" dirty="0" smtClean="0">
                <a:latin typeface="Lucida Console" panose="020B0609040504020204" pitchFamily="49" charset="0"/>
              </a:rPr>
              <a:t>"}, </a:t>
            </a:r>
            <a:r>
              <a:rPr lang="en-US" dirty="0">
                <a:latin typeface="Lucida Console" panose="020B0609040504020204" pitchFamily="49" charset="0"/>
              </a:rPr>
              <a:t>{"sort": "name</a:t>
            </a:r>
            <a:r>
              <a:rPr lang="en-US" dirty="0" smtClean="0">
                <a:latin typeface="Lucida Console" panose="020B0609040504020204" pitchFamily="49" charset="0"/>
              </a:rPr>
              <a:t>"});</a:t>
            </a:r>
            <a:br>
              <a:rPr lang="en-US" dirty="0" smtClean="0">
                <a:latin typeface="Lucida Console" panose="020B0609040504020204" pitchFamily="49" charset="0"/>
              </a:rPr>
            </a:b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 err="1" smtClean="0">
                <a:latin typeface="Lucida Console" panose="020B0609040504020204" pitchFamily="49" charset="0"/>
              </a:rPr>
              <a:t>cursor.count</a:t>
            </a:r>
            <a:r>
              <a:rPr lang="en-US" dirty="0" smtClean="0">
                <a:latin typeface="Lucida Console" panose="020B0609040504020204" pitchFamily="49" charset="0"/>
              </a:rPr>
              <a:t>(function(err</a:t>
            </a:r>
            <a:r>
              <a:rPr lang="en-US" dirty="0">
                <a:latin typeface="Lucida Console" panose="020B0609040504020204" pitchFamily="49" charset="0"/>
              </a:rPr>
              <a:t>, count){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</a:t>
            </a:r>
            <a:r>
              <a:rPr lang="en-US" dirty="0" smtClean="0">
                <a:latin typeface="Lucida Console" panose="020B0609040504020204" pitchFamily="49" charset="0"/>
              </a:rPr>
              <a:t>   </a:t>
            </a:r>
            <a:r>
              <a:rPr lang="en-US" dirty="0">
                <a:latin typeface="Lucida Console" panose="020B0609040504020204" pitchFamily="49" charset="0"/>
              </a:rPr>
              <a:t>console.log("Country count in Asia: "+count);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 });</a:t>
            </a:r>
            <a:br>
              <a:rPr lang="en-US" dirty="0" smtClean="0">
                <a:latin typeface="Lucida Console" panose="020B0609040504020204" pitchFamily="49" charset="0"/>
              </a:rPr>
            </a:b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smtClean="0">
                <a:latin typeface="Lucida Console" panose="020B0609040504020204" pitchFamily="49" charset="0"/>
              </a:rPr>
              <a:t>   </a:t>
            </a:r>
            <a:r>
              <a:rPr lang="en-US" dirty="0" err="1" smtClean="0">
                <a:latin typeface="Lucida Console" panose="020B0609040504020204" pitchFamily="49" charset="0"/>
              </a:rPr>
              <a:t>cursor.each</a:t>
            </a:r>
            <a:r>
              <a:rPr lang="en-US" dirty="0" smtClean="0">
                <a:latin typeface="Lucida Console" panose="020B0609040504020204" pitchFamily="49" charset="0"/>
              </a:rPr>
              <a:t>(function(err</a:t>
            </a:r>
            <a:r>
              <a:rPr lang="en-US" dirty="0">
                <a:latin typeface="Lucida Console" panose="020B0609040504020204" pitchFamily="49" charset="0"/>
              </a:rPr>
              <a:t>, country){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   console.log(country.name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 })//</a:t>
            </a:r>
            <a:r>
              <a:rPr lang="en-US" dirty="0">
                <a:latin typeface="Lucida Console" panose="020B0609040504020204" pitchFamily="49" charset="0"/>
              </a:rPr>
              <a:t>each </a:t>
            </a:r>
            <a:r>
              <a:rPr lang="en-US" dirty="0" smtClean="0">
                <a:latin typeface="Lucida Console" panose="020B0609040504020204" pitchFamily="49" charset="0"/>
              </a:rPr>
              <a:t>cursor</a:t>
            </a:r>
            <a:r>
              <a:rPr lang="en-US" sz="2000" dirty="0" smtClean="0">
                <a:latin typeface="Lucida Console" panose="020B0609040504020204" pitchFamily="49" charset="0"/>
              </a:rPr>
              <a:t/>
            </a:r>
            <a:br>
              <a:rPr lang="en-US" sz="2000" dirty="0" smtClean="0">
                <a:latin typeface="Lucida Console" panose="020B0609040504020204" pitchFamily="49" charset="0"/>
              </a:rPr>
            </a:br>
            <a:endParaRPr lang="en-US" sz="2000" dirty="0" smtClean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3176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Retrieve</a:t>
            </a:r>
            <a:r>
              <a:rPr lang="nl-NL" dirty="0" smtClean="0"/>
              <a:t> data (2)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3265170" cy="7171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var</a:t>
            </a:r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aggquery</a:t>
            </a:r>
            <a:r>
              <a:rPr lang="en-US" sz="2000" dirty="0">
                <a:latin typeface="Lucida Console" panose="020B0609040504020204" pitchFamily="49" charset="0"/>
              </a:rPr>
              <a:t> = [  {$sort: {area : -1}}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       ,  {$group:{ _id: '$continent'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                  , </a:t>
            </a:r>
            <a:r>
              <a:rPr lang="en-US" sz="2000" dirty="0" err="1">
                <a:latin typeface="Lucida Console" panose="020B0609040504020204" pitchFamily="49" charset="0"/>
              </a:rPr>
              <a:t>largestCountry</a:t>
            </a:r>
            <a:r>
              <a:rPr lang="en-US" sz="2000" dirty="0">
                <a:latin typeface="Lucida Console" panose="020B0609040504020204" pitchFamily="49" charset="0"/>
              </a:rPr>
              <a:t> : {$first: "$name"}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                  }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          }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];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</a:t>
            </a:r>
            <a:r>
              <a:rPr lang="en-US" sz="2000" dirty="0" err="1">
                <a:latin typeface="Lucida Console" panose="020B0609040504020204" pitchFamily="49" charset="0"/>
              </a:rPr>
              <a:t>var</a:t>
            </a:r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aggcursor</a:t>
            </a:r>
            <a:r>
              <a:rPr lang="en-US" sz="2000" dirty="0">
                <a:latin typeface="Lucida Console" panose="020B0609040504020204" pitchFamily="49" charset="0"/>
              </a:rPr>
              <a:t> = </a:t>
            </a:r>
            <a:r>
              <a:rPr lang="en-US" sz="2000" dirty="0" err="1">
                <a:latin typeface="Lucida Console" panose="020B0609040504020204" pitchFamily="49" charset="0"/>
              </a:rPr>
              <a:t>db.collection</a:t>
            </a:r>
            <a:r>
              <a:rPr lang="en-US" sz="2000" dirty="0">
                <a:latin typeface="Lucida Console" panose="020B0609040504020204" pitchFamily="49" charset="0"/>
              </a:rPr>
              <a:t>('countries').</a:t>
            </a:r>
            <a:r>
              <a:rPr lang="en-US" sz="2000" b="1" dirty="0">
                <a:latin typeface="Lucida Console" panose="020B0609040504020204" pitchFamily="49" charset="0"/>
              </a:rPr>
              <a:t>aggregate</a:t>
            </a:r>
            <a:r>
              <a:rPr lang="en-US" sz="2000" dirty="0">
                <a:latin typeface="Lucida Console" panose="020B0609040504020204" pitchFamily="49" charset="0"/>
              </a:rPr>
              <a:t>(</a:t>
            </a:r>
            <a:r>
              <a:rPr lang="en-US" sz="2000" dirty="0" err="1">
                <a:latin typeface="Lucida Console" panose="020B0609040504020204" pitchFamily="49" charset="0"/>
              </a:rPr>
              <a:t>aggquery</a:t>
            </a:r>
            <a:r>
              <a:rPr lang="en-US" sz="20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</a:t>
            </a:r>
            <a:r>
              <a:rPr lang="en-US" sz="2000" dirty="0" err="1">
                <a:latin typeface="Lucida Console" panose="020B0609040504020204" pitchFamily="49" charset="0"/>
              </a:rPr>
              <a:t>aggcursor.each</a:t>
            </a:r>
            <a:r>
              <a:rPr lang="en-US" sz="2000" dirty="0">
                <a:latin typeface="Lucida Console" panose="020B0609040504020204" pitchFamily="49" charset="0"/>
              </a:rPr>
              <a:t>(function(err, result){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if (err) {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console.log(err);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} else if (result)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console.log(</a:t>
            </a:r>
            <a:r>
              <a:rPr lang="en-US" sz="2000" dirty="0" err="1">
                <a:latin typeface="Lucida Console" panose="020B0609040504020204" pitchFamily="49" charset="0"/>
              </a:rPr>
              <a:t>JSON.stringify</a:t>
            </a:r>
            <a:r>
              <a:rPr lang="en-US" sz="2000" dirty="0">
                <a:latin typeface="Lucida Console" panose="020B0609040504020204" pitchFamily="49" charset="0"/>
              </a:rPr>
              <a:t>(result));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})  //each </a:t>
            </a:r>
            <a:r>
              <a:rPr lang="en-US" sz="2000" dirty="0" err="1" smtClean="0">
                <a:latin typeface="Lucida Console" panose="020B0609040504020204" pitchFamily="49" charset="0"/>
              </a:rPr>
              <a:t>aggcursor</a:t>
            </a:r>
            <a:r>
              <a:rPr lang="en-US" sz="2000" dirty="0" smtClean="0">
                <a:latin typeface="Lucida Console" panose="020B0609040504020204" pitchFamily="49" charset="0"/>
              </a:rPr>
              <a:t/>
            </a:r>
            <a:br>
              <a:rPr lang="en-US" sz="2000" dirty="0" smtClean="0">
                <a:latin typeface="Lucida Console" panose="020B0609040504020204" pitchFamily="49" charset="0"/>
              </a:rPr>
            </a:br>
            <a:endParaRPr lang="en-US" sz="2000" dirty="0" smtClean="0">
              <a:latin typeface="Lucida Console" panose="020B0609040504020204" pitchFamily="49" charset="0"/>
            </a:endParaRPr>
          </a:p>
          <a:p>
            <a:endParaRPr lang="nl-NL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var</a:t>
            </a:r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ccursor</a:t>
            </a:r>
            <a:r>
              <a:rPr lang="en-US" sz="2000" dirty="0">
                <a:latin typeface="Lucida Console" panose="020B0609040504020204" pitchFamily="49" charset="0"/>
              </a:rPr>
              <a:t> = </a:t>
            </a:r>
            <a:r>
              <a:rPr lang="en-US" sz="2000" dirty="0" err="1">
                <a:latin typeface="Lucida Console" panose="020B0609040504020204" pitchFamily="49" charset="0"/>
              </a:rPr>
              <a:t>db.collection</a:t>
            </a:r>
            <a:r>
              <a:rPr lang="en-US" sz="2000" dirty="0">
                <a:latin typeface="Lucida Console" panose="020B0609040504020204" pitchFamily="49" charset="0"/>
              </a:rPr>
              <a:t>('countries').find({});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smtClean="0">
                <a:latin typeface="Lucida Console" panose="020B0609040504020204" pitchFamily="49" charset="0"/>
              </a:rPr>
              <a:t>// </a:t>
            </a:r>
            <a:r>
              <a:rPr lang="en-US" sz="2000" dirty="0">
                <a:latin typeface="Lucida Console" panose="020B0609040504020204" pitchFamily="49" charset="0"/>
              </a:rPr>
              <a:t>the cursor returned from find and aggregate implements a </a:t>
            </a:r>
            <a:r>
              <a:rPr lang="en-US" sz="2000" dirty="0" err="1">
                <a:latin typeface="Lucida Console" panose="020B0609040504020204" pitchFamily="49" charset="0"/>
              </a:rPr>
              <a:t>NodeJS</a:t>
            </a:r>
            <a:r>
              <a:rPr lang="en-US" sz="2000" dirty="0">
                <a:latin typeface="Lucida Console" panose="020B0609040504020204" pitchFamily="49" charset="0"/>
              </a:rPr>
              <a:t> (readable) Stream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</a:t>
            </a:r>
            <a:r>
              <a:rPr lang="en-US" sz="2000" dirty="0" err="1" smtClean="0">
                <a:latin typeface="Lucida Console" panose="020B0609040504020204" pitchFamily="49" charset="0"/>
              </a:rPr>
              <a:t>ccursor.on</a:t>
            </a:r>
            <a:r>
              <a:rPr lang="en-US" sz="2000" dirty="0">
                <a:latin typeface="Lucida Console" panose="020B0609040504020204" pitchFamily="49" charset="0"/>
              </a:rPr>
              <a:t>('data', function(doc) {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console.log(doc</a:t>
            </a:r>
            <a:r>
              <a:rPr lang="en-US" sz="20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smtClean="0">
                <a:latin typeface="Lucida Console" panose="020B0609040504020204" pitchFamily="49" charset="0"/>
              </a:rPr>
              <a:t>});</a:t>
            </a: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 smtClean="0">
                <a:latin typeface="Lucida Console" panose="020B0609040504020204" pitchFamily="49" charset="0"/>
              </a:rPr>
              <a:t> </a:t>
            </a:r>
            <a:r>
              <a:rPr lang="en-US" sz="2000" dirty="0" err="1" smtClean="0">
                <a:latin typeface="Lucida Console" panose="020B0609040504020204" pitchFamily="49" charset="0"/>
              </a:rPr>
              <a:t>ccursor.once</a:t>
            </a:r>
            <a:r>
              <a:rPr lang="en-US" sz="2000" dirty="0">
                <a:latin typeface="Lucida Console" panose="020B0609040504020204" pitchFamily="49" charset="0"/>
              </a:rPr>
              <a:t>('end', function() {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console.log(“Out of countries. Time to move on");</a:t>
            </a: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smtClean="0">
                <a:latin typeface="Lucida Console" panose="020B0609040504020204" pitchFamily="49" charset="0"/>
              </a:rPr>
              <a:t>});</a:t>
            </a:r>
            <a:endParaRPr lang="en-US" sz="20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1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Connecting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server – ECMA 6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4130791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MongoClient</a:t>
            </a:r>
            <a:r>
              <a:rPr lang="en-US" dirty="0">
                <a:latin typeface="Lucida Console" panose="020B0609040504020204" pitchFamily="49" charset="0"/>
              </a:rPr>
              <a:t> = require('</a:t>
            </a:r>
            <a:r>
              <a:rPr lang="en-US" dirty="0" err="1">
                <a:latin typeface="Lucida Console" panose="020B0609040504020204" pitchFamily="49" charset="0"/>
              </a:rPr>
              <a:t>mongodb</a:t>
            </a:r>
            <a:r>
              <a:rPr lang="en-US" dirty="0">
                <a:latin typeface="Lucida Console" panose="020B0609040504020204" pitchFamily="49" charset="0"/>
              </a:rPr>
              <a:t>').</a:t>
            </a:r>
            <a:r>
              <a:rPr lang="en-US" dirty="0" err="1">
                <a:latin typeface="Lucida Console" panose="020B0609040504020204" pitchFamily="49" charset="0"/>
              </a:rPr>
              <a:t>MongoClient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assert = require('assert'),   co = require('co');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mongodbHost</a:t>
            </a:r>
            <a:r>
              <a:rPr lang="en-US" dirty="0">
                <a:latin typeface="Lucida Console" panose="020B0609040504020204" pitchFamily="49" charset="0"/>
              </a:rPr>
              <a:t> = '127.0.0.1';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mongodbPort</a:t>
            </a:r>
            <a:r>
              <a:rPr lang="en-US" dirty="0">
                <a:latin typeface="Lucida Console" panose="020B0609040504020204" pitchFamily="49" charset="0"/>
              </a:rPr>
              <a:t> = '27017';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mongodbDatabase</a:t>
            </a:r>
            <a:r>
              <a:rPr lang="en-US" dirty="0">
                <a:latin typeface="Lucida Console" panose="020B0609040504020204" pitchFamily="49" charset="0"/>
              </a:rPr>
              <a:t> = 'world';</a:t>
            </a:r>
          </a:p>
          <a:p>
            <a:r>
              <a:rPr lang="en-US" dirty="0" err="1" smtClean="0"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url</a:t>
            </a:r>
            <a:r>
              <a:rPr lang="en-US" dirty="0">
                <a:latin typeface="Lucida Console" panose="020B0609040504020204" pitchFamily="49" charset="0"/>
              </a:rPr>
              <a:t> = '</a:t>
            </a:r>
            <a:r>
              <a:rPr lang="en-US" dirty="0" err="1">
                <a:latin typeface="Lucida Console" panose="020B0609040504020204" pitchFamily="49" charset="0"/>
              </a:rPr>
              <a:t>mongodb</a:t>
            </a:r>
            <a:r>
              <a:rPr lang="en-US" dirty="0">
                <a:latin typeface="Lucida Console" panose="020B0609040504020204" pitchFamily="49" charset="0"/>
              </a:rPr>
              <a:t>://'+</a:t>
            </a:r>
            <a:r>
              <a:rPr lang="en-US" dirty="0" err="1">
                <a:latin typeface="Lucida Console" panose="020B0609040504020204" pitchFamily="49" charset="0"/>
              </a:rPr>
              <a:t>mongodbHost</a:t>
            </a:r>
            <a:r>
              <a:rPr lang="en-US" dirty="0">
                <a:latin typeface="Lucida Console" panose="020B0609040504020204" pitchFamily="49" charset="0"/>
              </a:rPr>
              <a:t>+':'+</a:t>
            </a:r>
            <a:r>
              <a:rPr lang="en-US" dirty="0" err="1">
                <a:latin typeface="Lucida Console" panose="020B0609040504020204" pitchFamily="49" charset="0"/>
              </a:rPr>
              <a:t>mongodbPort</a:t>
            </a:r>
            <a:r>
              <a:rPr lang="en-US" dirty="0">
                <a:latin typeface="Lucida Console" panose="020B0609040504020204" pitchFamily="49" charset="0"/>
              </a:rPr>
              <a:t> + '/' + </a:t>
            </a:r>
            <a:r>
              <a:rPr lang="en-US" dirty="0" err="1">
                <a:latin typeface="Lucida Console" panose="020B0609040504020204" pitchFamily="49" charset="0"/>
              </a:rPr>
              <a:t>mongodbDatabase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co(function*()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// Use connect method to connect to the Server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db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b="1" dirty="0">
                <a:latin typeface="Lucida Console" panose="020B0609040504020204" pitchFamily="49" charset="0"/>
              </a:rPr>
              <a:t>yield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MongoClient.connect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url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console.log("Connected correctly to server</a:t>
            </a:r>
            <a:r>
              <a:rPr lang="en-US" dirty="0" smtClean="0">
                <a:latin typeface="Lucida Console" panose="020B0609040504020204" pitchFamily="49" charset="0"/>
              </a:rPr>
              <a:t>");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</a:t>
            </a:r>
            <a:r>
              <a:rPr lang="en-US" dirty="0">
                <a:latin typeface="Lucida Console" panose="020B0609040504020204" pitchFamily="49" charset="0"/>
              </a:rPr>
              <a:t>// DO YOUR THING WITH MONGODB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</a:p>
          <a:p>
            <a:r>
              <a:rPr lang="en-US" dirty="0">
                <a:latin typeface="Lucida Console" panose="020B0609040504020204" pitchFamily="49" charset="0"/>
              </a:rPr>
              <a:t>  // Close the connection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db.close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}).catch(function(err)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console.log(</a:t>
            </a:r>
            <a:r>
              <a:rPr lang="en-US" dirty="0" err="1">
                <a:latin typeface="Lucida Console" panose="020B0609040504020204" pitchFamily="49" charset="0"/>
              </a:rPr>
              <a:t>err.stack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dirty="0">
                <a:latin typeface="Lucida Console" panose="020B06090405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18482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Retrieve</a:t>
            </a:r>
            <a:r>
              <a:rPr lang="nl-NL" dirty="0" smtClean="0"/>
              <a:t> </a:t>
            </a:r>
            <a:r>
              <a:rPr lang="nl-NL" dirty="0" err="1" smtClean="0"/>
              <a:t>documents</a:t>
            </a:r>
            <a:r>
              <a:rPr lang="nl-NL" dirty="0" smtClean="0"/>
              <a:t> – ECMA 6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3944843" cy="8217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Lucida Console" panose="020B0609040504020204" pitchFamily="49" charset="0"/>
              </a:rPr>
              <a:t>co(function</a:t>
            </a:r>
            <a:r>
              <a:rPr lang="en-US" dirty="0">
                <a:latin typeface="Lucida Console" panose="020B0609040504020204" pitchFamily="49" charset="0"/>
              </a:rPr>
              <a:t>*()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// Use connect method to connect to the Server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db</a:t>
            </a:r>
            <a:r>
              <a:rPr lang="en-US" dirty="0">
                <a:latin typeface="Lucida Console" panose="020B0609040504020204" pitchFamily="49" charset="0"/>
              </a:rPr>
              <a:t> = yield </a:t>
            </a:r>
            <a:r>
              <a:rPr lang="en-US" dirty="0" err="1">
                <a:latin typeface="Lucida Console" panose="020B0609040504020204" pitchFamily="49" charset="0"/>
              </a:rPr>
              <a:t>MongoClient.connect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url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console.log("Connected correctly to server");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// </a:t>
            </a:r>
            <a:r>
              <a:rPr lang="en-US" dirty="0">
                <a:latin typeface="Lucida Console" panose="020B0609040504020204" pitchFamily="49" charset="0"/>
              </a:rPr>
              <a:t>find top 20 countries by  size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 smtClean="0"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results = yield </a:t>
            </a:r>
            <a:r>
              <a:rPr lang="en-US" dirty="0" err="1">
                <a:latin typeface="Lucida Console" panose="020B0609040504020204" pitchFamily="49" charset="0"/>
              </a:rPr>
              <a:t>db.collection</a:t>
            </a:r>
            <a:r>
              <a:rPr lang="en-US" dirty="0">
                <a:latin typeface="Lucida Console" panose="020B0609040504020204" pitchFamily="49" charset="0"/>
              </a:rPr>
              <a:t>('countries').find</a:t>
            </a:r>
            <a:r>
              <a:rPr lang="en-US" dirty="0" smtClean="0">
                <a:latin typeface="Lucida Console" panose="020B0609040504020204" pitchFamily="49" charset="0"/>
              </a:rPr>
              <a:t>({}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                      ,{"</a:t>
            </a:r>
            <a:r>
              <a:rPr lang="en-US" dirty="0">
                <a:latin typeface="Lucida Console" panose="020B0609040504020204" pitchFamily="49" charset="0"/>
              </a:rPr>
              <a:t>sort": [["area",-1]]}).limit(20).</a:t>
            </a:r>
            <a:r>
              <a:rPr lang="en-US" dirty="0" err="1">
                <a:latin typeface="Lucida Console" panose="020B0609040504020204" pitchFamily="49" charset="0"/>
              </a:rPr>
              <a:t>toArray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console.log</a:t>
            </a:r>
            <a:r>
              <a:rPr lang="en-US" dirty="0">
                <a:latin typeface="Lucida Console" panose="020B0609040504020204" pitchFamily="49" charset="0"/>
              </a:rPr>
              <a:t>("Country One " +</a:t>
            </a:r>
            <a:r>
              <a:rPr lang="en-US" dirty="0" err="1">
                <a:latin typeface="Lucida Console" panose="020B0609040504020204" pitchFamily="49" charset="0"/>
              </a:rPr>
              <a:t>JSON.stringify</a:t>
            </a:r>
            <a:r>
              <a:rPr lang="en-US" dirty="0">
                <a:latin typeface="Lucida Console" panose="020B0609040504020204" pitchFamily="49" charset="0"/>
              </a:rPr>
              <a:t>(results[0])); 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console.log</a:t>
            </a:r>
            <a:r>
              <a:rPr lang="en-US" dirty="0">
                <a:latin typeface="Lucida Console" panose="020B0609040504020204" pitchFamily="49" charset="0"/>
              </a:rPr>
              <a:t>("Name of Country Four " +results[3].</a:t>
            </a:r>
            <a:r>
              <a:rPr lang="en-US" dirty="0" smtClean="0">
                <a:latin typeface="Lucida Console" panose="020B0609040504020204" pitchFamily="49" charset="0"/>
              </a:rPr>
              <a:t>name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                                  + </a:t>
            </a:r>
            <a:r>
              <a:rPr lang="en-US" dirty="0">
                <a:latin typeface="Lucida Console" panose="020B0609040504020204" pitchFamily="49" charset="0"/>
              </a:rPr>
              <a:t>" and size: " +results[3].area);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</a:t>
            </a:r>
            <a:r>
              <a:rPr lang="en-US" dirty="0">
                <a:latin typeface="Lucida Console" panose="020B0609040504020204" pitchFamily="49" charset="0"/>
              </a:rPr>
              <a:t>// use cursor to get the country count 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</a:t>
            </a:r>
            <a:r>
              <a:rPr lang="en-US" dirty="0" err="1" smtClean="0"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cursor = </a:t>
            </a:r>
            <a:r>
              <a:rPr lang="en-US" dirty="0" err="1">
                <a:latin typeface="Lucida Console" panose="020B0609040504020204" pitchFamily="49" charset="0"/>
              </a:rPr>
              <a:t>db.collection</a:t>
            </a:r>
            <a:r>
              <a:rPr lang="en-US" dirty="0">
                <a:latin typeface="Lucida Console" panose="020B0609040504020204" pitchFamily="49" charset="0"/>
              </a:rPr>
              <a:t>('countries').find({"</a:t>
            </a:r>
            <a:r>
              <a:rPr lang="en-US" dirty="0" err="1">
                <a:latin typeface="Lucida Console" panose="020B0609040504020204" pitchFamily="49" charset="0"/>
              </a:rPr>
              <a:t>continent":"Asia</a:t>
            </a:r>
            <a:r>
              <a:rPr lang="en-US" dirty="0" smtClean="0">
                <a:latin typeface="Lucida Console" panose="020B0609040504020204" pitchFamily="49" charset="0"/>
              </a:rPr>
              <a:t>"}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                                                , </a:t>
            </a:r>
            <a:r>
              <a:rPr lang="en-US" dirty="0">
                <a:latin typeface="Lucida Console" panose="020B0609040504020204" pitchFamily="49" charset="0"/>
              </a:rPr>
              <a:t>{"sort": "name"});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 smtClean="0"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count = yield </a:t>
            </a:r>
            <a:r>
              <a:rPr lang="en-US" dirty="0" err="1">
                <a:latin typeface="Lucida Console" panose="020B0609040504020204" pitchFamily="49" charset="0"/>
              </a:rPr>
              <a:t>cursor.count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console.log</a:t>
            </a:r>
            <a:r>
              <a:rPr lang="en-US" dirty="0">
                <a:latin typeface="Lucida Console" panose="020B0609040504020204" pitchFamily="49" charset="0"/>
              </a:rPr>
              <a:t>("Country count in Asia: "+count);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while </a:t>
            </a:r>
            <a:r>
              <a:rPr lang="en-US" dirty="0">
                <a:latin typeface="Lucida Console" panose="020B0609040504020204" pitchFamily="49" charset="0"/>
              </a:rPr>
              <a:t>(yield </a:t>
            </a:r>
            <a:r>
              <a:rPr lang="en-US" dirty="0" err="1">
                <a:latin typeface="Lucida Console" panose="020B0609040504020204" pitchFamily="49" charset="0"/>
              </a:rPr>
              <a:t>cursor.hasNext</a:t>
            </a:r>
            <a:r>
              <a:rPr lang="en-US" dirty="0">
                <a:latin typeface="Lucida Console" panose="020B0609040504020204" pitchFamily="49" charset="0"/>
              </a:rPr>
              <a:t>()){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country = yield </a:t>
            </a:r>
            <a:r>
              <a:rPr lang="en-US" dirty="0" err="1">
                <a:latin typeface="Lucida Console" panose="020B0609040504020204" pitchFamily="49" charset="0"/>
              </a:rPr>
              <a:t>cursor.next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  </a:t>
            </a:r>
            <a:r>
              <a:rPr lang="en-US" dirty="0">
                <a:latin typeface="Lucida Console" panose="020B0609040504020204" pitchFamily="49" charset="0"/>
              </a:rPr>
              <a:t>console.log(country.name);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}</a:t>
            </a:r>
            <a:endParaRPr lang="en-US" dirty="0">
              <a:latin typeface="Lucida Console" panose="020B0609040504020204" pitchFamily="49" charset="0"/>
            </a:endParaRPr>
          </a:p>
          <a:p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32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Node.js is like a JS-DK – </a:t>
            </a:r>
            <a:r>
              <a:rPr lang="nl-NL" dirty="0" err="1" smtClean="0"/>
              <a:t>JavaScript</a:t>
            </a:r>
            <a:r>
              <a:rPr lang="nl-NL" dirty="0" smtClean="0"/>
              <a:t> Virtual Machine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2290" name="Picture 2" descr="node.js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872" y="3783564"/>
            <a:ext cx="14124998" cy="518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3011621" y="3884803"/>
            <a:ext cx="5904759" cy="3936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be 4"/>
          <p:cNvSpPr/>
          <p:nvPr/>
        </p:nvSpPr>
        <p:spPr>
          <a:xfrm>
            <a:off x="5665973" y="2353580"/>
            <a:ext cx="2321395" cy="1228937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/>
              <a:t>Custom</a:t>
            </a:r>
            <a:r>
              <a:rPr lang="nl-NL" dirty="0"/>
              <a:t> Node.js app</a:t>
            </a:r>
            <a:endParaRPr lang="en-US" dirty="0"/>
          </a:p>
        </p:txBody>
      </p:sp>
      <p:sp>
        <p:nvSpPr>
          <p:cNvPr id="7" name="Cube 6"/>
          <p:cNvSpPr/>
          <p:nvPr/>
        </p:nvSpPr>
        <p:spPr>
          <a:xfrm>
            <a:off x="8397026" y="2009281"/>
            <a:ext cx="2321395" cy="1228937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/>
              <a:t>Custom</a:t>
            </a:r>
            <a:r>
              <a:rPr lang="nl-NL" dirty="0"/>
              <a:t> Node.js app</a:t>
            </a:r>
            <a:endParaRPr lang="en-US" dirty="0"/>
          </a:p>
        </p:txBody>
      </p:sp>
      <p:sp>
        <p:nvSpPr>
          <p:cNvPr id="8" name="Cube 7"/>
          <p:cNvSpPr/>
          <p:nvPr/>
        </p:nvSpPr>
        <p:spPr>
          <a:xfrm>
            <a:off x="10854974" y="2660815"/>
            <a:ext cx="1638632" cy="977193"/>
          </a:xfrm>
          <a:prstGeom prst="cub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1900" dirty="0" err="1"/>
              <a:t>Custom</a:t>
            </a:r>
            <a:r>
              <a:rPr lang="nl-NL" sz="1900" dirty="0"/>
              <a:t> Node.js app</a:t>
            </a:r>
            <a:endParaRPr lang="en-US" sz="1900" dirty="0"/>
          </a:p>
        </p:txBody>
      </p:sp>
      <p:sp>
        <p:nvSpPr>
          <p:cNvPr id="6" name="Down Arrow 5"/>
          <p:cNvSpPr/>
          <p:nvPr/>
        </p:nvSpPr>
        <p:spPr>
          <a:xfrm>
            <a:off x="6485289" y="8461199"/>
            <a:ext cx="341382" cy="24188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846657" y="8461198"/>
            <a:ext cx="2159317" cy="525662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dirty="0">
                <a:latin typeface="BatangChe" panose="02030609000101010101" pitchFamily="49" charset="-127"/>
                <a:ea typeface="BatangChe" panose="02030609000101010101" pitchFamily="49" charset="-127"/>
              </a:rPr>
              <a:t>m</a:t>
            </a:r>
            <a:r>
              <a:rPr lang="nl-NL" dirty="0" smtClean="0">
                <a:latin typeface="BatangChe" panose="02030609000101010101" pitchFamily="49" charset="-127"/>
                <a:ea typeface="BatangChe" panose="02030609000101010101" pitchFamily="49" charset="-127"/>
              </a:rPr>
              <a:t>achine code</a:t>
            </a:r>
            <a:endParaRPr lang="en-US" dirty="0"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pic>
        <p:nvPicPr>
          <p:cNvPr id="12294" name="Picture 6" descr="http://archetypeglobal.com/blog/wp-content/uploads/2013/01/platform-logo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104" y="8727904"/>
            <a:ext cx="3430232" cy="106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388709" y="4774388"/>
            <a:ext cx="12016635" cy="5018158"/>
          </a:xfrm>
          <a:prstGeom prst="rect">
            <a:avLst/>
          </a:prstGeom>
          <a:solidFill>
            <a:schemeClr val="bg1">
              <a:lumMod val="95000"/>
              <a:alpha val="5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03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Retrieve</a:t>
            </a:r>
            <a:r>
              <a:rPr lang="nl-NL" dirty="0" smtClean="0"/>
              <a:t> </a:t>
            </a:r>
            <a:r>
              <a:rPr lang="nl-NL" dirty="0" err="1" smtClean="0"/>
              <a:t>documents</a:t>
            </a:r>
            <a:r>
              <a:rPr lang="nl-NL" dirty="0" smtClean="0"/>
              <a:t> (2) – ECMA 6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2829153" cy="637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Lucida Console" panose="020B0609040504020204" pitchFamily="49" charset="0"/>
              </a:rPr>
              <a:t>// the </a:t>
            </a:r>
            <a:r>
              <a:rPr lang="en-US" dirty="0">
                <a:latin typeface="Lucida Console" panose="020B0609040504020204" pitchFamily="49" charset="0"/>
              </a:rPr>
              <a:t>largest country per continent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aggquery</a:t>
            </a:r>
            <a:r>
              <a:rPr lang="en-US" dirty="0">
                <a:latin typeface="Lucida Console" panose="020B0609040504020204" pitchFamily="49" charset="0"/>
              </a:rPr>
              <a:t> = [  {$sort: {area : -1}}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,  {$group:{ _id: '$continent'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          , </a:t>
            </a:r>
            <a:r>
              <a:rPr lang="en-US" dirty="0" err="1">
                <a:latin typeface="Lucida Console" panose="020B0609040504020204" pitchFamily="49" charset="0"/>
              </a:rPr>
              <a:t>largestCountry</a:t>
            </a:r>
            <a:r>
              <a:rPr lang="en-US" dirty="0">
                <a:latin typeface="Lucida Console" panose="020B0609040504020204" pitchFamily="49" charset="0"/>
              </a:rPr>
              <a:t> : {$first: "$name"}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          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  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];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aggcursor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err="1">
                <a:latin typeface="Lucida Console" panose="020B0609040504020204" pitchFamily="49" charset="0"/>
              </a:rPr>
              <a:t>db.collection</a:t>
            </a:r>
            <a:r>
              <a:rPr lang="en-US" dirty="0">
                <a:latin typeface="Lucida Console" panose="020B0609040504020204" pitchFamily="49" charset="0"/>
              </a:rPr>
              <a:t>('countries').aggregate(</a:t>
            </a:r>
            <a:r>
              <a:rPr lang="en-US" dirty="0" err="1">
                <a:latin typeface="Lucida Console" panose="020B0609040504020204" pitchFamily="49" charset="0"/>
              </a:rPr>
              <a:t>aggquery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while (yield </a:t>
            </a:r>
            <a:r>
              <a:rPr lang="en-US" dirty="0" err="1">
                <a:latin typeface="Lucida Console" panose="020B0609040504020204" pitchFamily="49" charset="0"/>
              </a:rPr>
              <a:t>aggcursor.hasNext</a:t>
            </a:r>
            <a:r>
              <a:rPr lang="en-US" dirty="0">
                <a:latin typeface="Lucida Console" panose="020B0609040504020204" pitchFamily="49" charset="0"/>
              </a:rPr>
              <a:t>()){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result = yield </a:t>
            </a:r>
            <a:r>
              <a:rPr lang="en-US" dirty="0" err="1">
                <a:latin typeface="Lucida Console" panose="020B0609040504020204" pitchFamily="49" charset="0"/>
              </a:rPr>
              <a:t>aggcursor.next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console.log(</a:t>
            </a:r>
            <a:r>
              <a:rPr lang="en-US" dirty="0" err="1">
                <a:latin typeface="Lucida Console" panose="020B0609040504020204" pitchFamily="49" charset="0"/>
              </a:rPr>
              <a:t>JSON.stringify</a:t>
            </a:r>
            <a:r>
              <a:rPr lang="en-US" dirty="0">
                <a:latin typeface="Lucida Console" panose="020B0609040504020204" pitchFamily="49" charset="0"/>
              </a:rPr>
              <a:t>(result));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}</a:t>
            </a:r>
          </a:p>
          <a:p>
            <a:r>
              <a:rPr lang="en-US" dirty="0">
                <a:latin typeface="Lucida Console" panose="020B0609040504020204" pitchFamily="49" charset="0"/>
              </a:rPr>
              <a:t>  // Close the connection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db.close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}).catch(function(err)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console.log(</a:t>
            </a:r>
            <a:r>
              <a:rPr lang="en-US" dirty="0" err="1">
                <a:latin typeface="Lucida Console" panose="020B0609040504020204" pitchFamily="49" charset="0"/>
              </a:rPr>
              <a:t>err.stack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});//co</a:t>
            </a: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50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CREATE </a:t>
            </a:r>
            <a:r>
              <a:rPr lang="nl-NL" dirty="0" err="1" smtClean="0"/>
              <a:t>docs</a:t>
            </a:r>
            <a:r>
              <a:rPr lang="nl-NL" dirty="0" smtClean="0"/>
              <a:t> in </a:t>
            </a:r>
            <a:r>
              <a:rPr lang="nl-NL" dirty="0" err="1" smtClean="0"/>
              <a:t>MongoDB</a:t>
            </a:r>
            <a:r>
              <a:rPr lang="nl-NL" dirty="0" smtClean="0"/>
              <a:t> – ES6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33068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55600" y="1727200"/>
            <a:ext cx="14502688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Lucida Console" panose="020B0609040504020204" pitchFamily="49" charset="0"/>
              </a:rPr>
              <a:t> // </a:t>
            </a:r>
            <a:r>
              <a:rPr lang="nl-NL" dirty="0" err="1">
                <a:latin typeface="Lucida Console" panose="020B0609040504020204" pitchFamily="49" charset="0"/>
              </a:rPr>
              <a:t>define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two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documents</a:t>
            </a:r>
            <a:r>
              <a:rPr lang="nl-NL" dirty="0">
                <a:latin typeface="Lucida Console" panose="020B0609040504020204" pitchFamily="49" charset="0"/>
              </a:rPr>
              <a:t>, </a:t>
            </a:r>
            <a:r>
              <a:rPr lang="nl-NL" dirty="0" err="1">
                <a:latin typeface="Lucida Console" panose="020B0609040504020204" pitchFamily="49" charset="0"/>
              </a:rPr>
              <a:t>any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structure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you</a:t>
            </a:r>
            <a:r>
              <a:rPr lang="nl-NL" dirty="0">
                <a:latin typeface="Lucida Console" panose="020B0609040504020204" pitchFamily="49" charset="0"/>
              </a:rPr>
              <a:t> like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var </a:t>
            </a:r>
            <a:r>
              <a:rPr lang="nl-NL" dirty="0" err="1">
                <a:latin typeface="Lucida Console" panose="020B0609040504020204" pitchFamily="49" charset="0"/>
              </a:rPr>
              <a:t>doc</a:t>
            </a:r>
            <a:r>
              <a:rPr lang="nl-NL" dirty="0">
                <a:latin typeface="Lucida Console" panose="020B0609040504020204" pitchFamily="49" charset="0"/>
              </a:rPr>
              <a:t> = {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"continent" : "Europe",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 "</a:t>
            </a:r>
            <a:r>
              <a:rPr lang="nl-NL" dirty="0" err="1">
                <a:latin typeface="Lucida Console" panose="020B0609040504020204" pitchFamily="49" charset="0"/>
              </a:rPr>
              <a:t>children</a:t>
            </a:r>
            <a:r>
              <a:rPr lang="nl-NL" dirty="0">
                <a:latin typeface="Lucida Console" panose="020B0609040504020204" pitchFamily="49" charset="0"/>
              </a:rPr>
              <a:t>" : [ {"</a:t>
            </a:r>
            <a:r>
              <a:rPr lang="nl-NL" dirty="0" err="1">
                <a:latin typeface="Lucida Console" panose="020B0609040504020204" pitchFamily="49" charset="0"/>
              </a:rPr>
              <a:t>name":"Belgium</a:t>
            </a:r>
            <a:r>
              <a:rPr lang="nl-NL" dirty="0">
                <a:latin typeface="Lucida Console" panose="020B0609040504020204" pitchFamily="49" charset="0"/>
              </a:rPr>
              <a:t>"}, {"</a:t>
            </a:r>
            <a:r>
              <a:rPr lang="nl-NL" dirty="0" err="1">
                <a:latin typeface="Lucida Console" panose="020B0609040504020204" pitchFamily="49" charset="0"/>
              </a:rPr>
              <a:t>name":"Luxemburg</a:t>
            </a:r>
            <a:r>
              <a:rPr lang="nl-NL" dirty="0">
                <a:latin typeface="Lucida Console" panose="020B0609040504020204" pitchFamily="49" charset="0"/>
              </a:rPr>
              <a:t>"}],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 "</a:t>
            </a:r>
            <a:r>
              <a:rPr lang="nl-NL" dirty="0" err="1">
                <a:latin typeface="Lucida Console" panose="020B0609040504020204" pitchFamily="49" charset="0"/>
              </a:rPr>
              <a:t>someVariable</a:t>
            </a:r>
            <a:r>
              <a:rPr lang="nl-NL" dirty="0">
                <a:latin typeface="Lucida Console" panose="020B0609040504020204" pitchFamily="49" charset="0"/>
              </a:rPr>
              <a:t>" : 19123</a:t>
            </a:r>
            <a:r>
              <a:rPr lang="nl-NL" dirty="0" smtClean="0">
                <a:latin typeface="Lucida Console" panose="020B0609040504020204" pitchFamily="49" charset="0"/>
              </a:rPr>
              <a:t>, "</a:t>
            </a:r>
            <a:r>
              <a:rPr lang="nl-NL" dirty="0" err="1">
                <a:latin typeface="Lucida Console" panose="020B0609040504020204" pitchFamily="49" charset="0"/>
              </a:rPr>
              <a:t>andmore</a:t>
            </a:r>
            <a:r>
              <a:rPr lang="nl-NL" dirty="0">
                <a:latin typeface="Lucida Console" panose="020B0609040504020204" pitchFamily="49" charset="0"/>
              </a:rPr>
              <a:t>" : "2716NK</a:t>
            </a:r>
            <a:r>
              <a:rPr lang="nl-NL" dirty="0" smtClean="0">
                <a:latin typeface="Lucida Console" panose="020B0609040504020204" pitchFamily="49" charset="0"/>
              </a:rPr>
              <a:t>" </a:t>
            </a:r>
            <a:r>
              <a:rPr lang="nl-NL" dirty="0">
                <a:latin typeface="Lucida Console" panose="020B0609040504020204" pitchFamily="49" charset="0"/>
              </a:rPr>
              <a:t>};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var doc2 = {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"continent" : "</a:t>
            </a:r>
            <a:r>
              <a:rPr lang="nl-NL" dirty="0" err="1">
                <a:latin typeface="Lucida Console" panose="020B0609040504020204" pitchFamily="49" charset="0"/>
              </a:rPr>
              <a:t>Asia</a:t>
            </a:r>
            <a:r>
              <a:rPr lang="nl-NL" dirty="0" smtClean="0">
                <a:latin typeface="Lucida Console" panose="020B0609040504020204" pitchFamily="49" charset="0"/>
              </a:rPr>
              <a:t>", "</a:t>
            </a:r>
            <a:r>
              <a:rPr lang="nl-NL" dirty="0">
                <a:latin typeface="Lucida Console" panose="020B0609040504020204" pitchFamily="49" charset="0"/>
              </a:rPr>
              <a:t>name" : "Johnny",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 "</a:t>
            </a:r>
            <a:r>
              <a:rPr lang="nl-NL" dirty="0" err="1">
                <a:latin typeface="Lucida Console" panose="020B0609040504020204" pitchFamily="49" charset="0"/>
              </a:rPr>
              <a:t>nrs</a:t>
            </a:r>
            <a:r>
              <a:rPr lang="nl-NL" dirty="0">
                <a:latin typeface="Lucida Console" panose="020B0609040504020204" pitchFamily="49" charset="0"/>
              </a:rPr>
              <a:t>" : [ {"</a:t>
            </a:r>
            <a:r>
              <a:rPr lang="nl-NL" dirty="0" err="1">
                <a:latin typeface="Lucida Console" panose="020B0609040504020204" pitchFamily="49" charset="0"/>
              </a:rPr>
              <a:t>name":"China</a:t>
            </a:r>
            <a:r>
              <a:rPr lang="nl-NL" dirty="0">
                <a:latin typeface="Lucida Console" panose="020B0609040504020204" pitchFamily="49" charset="0"/>
              </a:rPr>
              <a:t>"}, {"</a:t>
            </a:r>
            <a:r>
              <a:rPr lang="nl-NL" dirty="0" err="1">
                <a:latin typeface="Lucida Console" panose="020B0609040504020204" pitchFamily="49" charset="0"/>
              </a:rPr>
              <a:t>name":"India</a:t>
            </a:r>
            <a:r>
              <a:rPr lang="nl-NL" dirty="0">
                <a:latin typeface="Lucida Console" panose="020B0609040504020204" pitchFamily="49" charset="0"/>
              </a:rPr>
              <a:t>"}, {"name":"</a:t>
            </a:r>
            <a:r>
              <a:rPr lang="nl-NL" dirty="0" err="1">
                <a:latin typeface="Lucida Console" panose="020B0609040504020204" pitchFamily="49" charset="0"/>
              </a:rPr>
              <a:t>Buthan</a:t>
            </a:r>
            <a:r>
              <a:rPr lang="nl-NL" dirty="0">
                <a:latin typeface="Lucida Console" panose="020B0609040504020204" pitchFamily="49" charset="0"/>
              </a:rPr>
              <a:t>"}],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"tree": {"</a:t>
            </a:r>
            <a:r>
              <a:rPr lang="nl-NL" dirty="0" err="1">
                <a:latin typeface="Lucida Console" panose="020B0609040504020204" pitchFamily="49" charset="0"/>
              </a:rPr>
              <a:t>branch</a:t>
            </a:r>
            <a:r>
              <a:rPr lang="nl-NL" dirty="0">
                <a:latin typeface="Lucida Console" panose="020B0609040504020204" pitchFamily="49" charset="0"/>
              </a:rPr>
              <a:t>": {"</a:t>
            </a:r>
            <a:r>
              <a:rPr lang="nl-NL" dirty="0" err="1">
                <a:latin typeface="Lucida Console" panose="020B0609040504020204" pitchFamily="49" charset="0"/>
              </a:rPr>
              <a:t>twig</a:t>
            </a:r>
            <a:r>
              <a:rPr lang="nl-NL" dirty="0">
                <a:latin typeface="Lucida Console" panose="020B0609040504020204" pitchFamily="49" charset="0"/>
              </a:rPr>
              <a:t>":{"</a:t>
            </a:r>
            <a:r>
              <a:rPr lang="nl-NL" dirty="0" err="1">
                <a:latin typeface="Lucida Console" panose="020B0609040504020204" pitchFamily="49" charset="0"/>
              </a:rPr>
              <a:t>leaf</a:t>
            </a:r>
            <a:r>
              <a:rPr lang="nl-NL" dirty="0">
                <a:latin typeface="Lucida Console" panose="020B0609040504020204" pitchFamily="49" charset="0"/>
              </a:rPr>
              <a:t>": 1}}}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};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var 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 = "</a:t>
            </a:r>
            <a:r>
              <a:rPr lang="nl-NL" dirty="0" err="1">
                <a:latin typeface="Lucida Console" panose="020B0609040504020204" pitchFamily="49" charset="0"/>
              </a:rPr>
              <a:t>myDocs</a:t>
            </a:r>
            <a:r>
              <a:rPr lang="nl-NL" dirty="0">
                <a:latin typeface="Lucida Console" panose="020B0609040504020204" pitchFamily="49" charset="0"/>
              </a:rPr>
              <a:t>"</a:t>
            </a:r>
          </a:p>
          <a:p>
            <a:r>
              <a:rPr lang="nl-NL" dirty="0" smtClean="0">
                <a:latin typeface="Lucida Console" panose="020B0609040504020204" pitchFamily="49" charset="0"/>
              </a:rPr>
              <a:t>   </a:t>
            </a:r>
            <a:r>
              <a:rPr lang="nl-NL" dirty="0">
                <a:latin typeface="Lucida Console" panose="020B0609040504020204" pitchFamily="49" charset="0"/>
              </a:rPr>
              <a:t>var </a:t>
            </a:r>
            <a:r>
              <a:rPr lang="nl-NL" dirty="0" err="1">
                <a:latin typeface="Lucida Console" panose="020B0609040504020204" pitchFamily="49" charset="0"/>
              </a:rPr>
              <a:t>result</a:t>
            </a:r>
            <a:r>
              <a:rPr lang="nl-NL" dirty="0">
                <a:latin typeface="Lucida Console" panose="020B0609040504020204" pitchFamily="49" charset="0"/>
              </a:rPr>
              <a:t> = </a:t>
            </a:r>
            <a:r>
              <a:rPr lang="nl-NL" dirty="0" err="1">
                <a:latin typeface="Lucida Console" panose="020B0609040504020204" pitchFamily="49" charset="0"/>
              </a:rPr>
              <a:t>yield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db.collection</a:t>
            </a:r>
            <a:r>
              <a:rPr lang="nl-NL" dirty="0">
                <a:latin typeface="Lucida Console" panose="020B0609040504020204" pitchFamily="49" charset="0"/>
              </a:rPr>
              <a:t>(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)</a:t>
            </a:r>
            <a:r>
              <a:rPr lang="nl-NL" b="1" dirty="0">
                <a:latin typeface="Lucida Console" panose="020B0609040504020204" pitchFamily="49" charset="0"/>
              </a:rPr>
              <a:t>.</a:t>
            </a:r>
            <a:r>
              <a:rPr lang="nl-NL" b="1" dirty="0" err="1">
                <a:latin typeface="Lucida Console" panose="020B0609040504020204" pitchFamily="49" charset="0"/>
              </a:rPr>
              <a:t>insertMany</a:t>
            </a:r>
            <a:r>
              <a:rPr lang="nl-NL" b="1" dirty="0">
                <a:latin typeface="Lucida Console" panose="020B0609040504020204" pitchFamily="49" charset="0"/>
              </a:rPr>
              <a:t>([doc,doc2])</a:t>
            </a:r>
            <a:r>
              <a:rPr lang="nl-NL" dirty="0">
                <a:latin typeface="Lucida Console" panose="020B0609040504020204" pitchFamily="49" charset="0"/>
              </a:rPr>
              <a:t>;</a:t>
            </a:r>
          </a:p>
          <a:p>
            <a:r>
              <a:rPr lang="nl-NL" dirty="0" smtClean="0">
                <a:latin typeface="Lucida Console" panose="020B0609040504020204" pitchFamily="49" charset="0"/>
              </a:rPr>
              <a:t>   console.log</a:t>
            </a:r>
            <a:r>
              <a:rPr lang="nl-NL" dirty="0">
                <a:latin typeface="Lucida Console" panose="020B0609040504020204" pitchFamily="49" charset="0"/>
              </a:rPr>
              <a:t>("&gt;&gt; "+</a:t>
            </a:r>
            <a:r>
              <a:rPr lang="nl-NL" dirty="0" err="1" smtClean="0">
                <a:latin typeface="Lucida Console" panose="020B0609040504020204" pitchFamily="49" charset="0"/>
              </a:rPr>
              <a:t>result.insertedCount</a:t>
            </a:r>
            <a:r>
              <a:rPr lang="nl-NL" dirty="0" smtClean="0">
                <a:latin typeface="Lucida Console" panose="020B0609040504020204" pitchFamily="49" charset="0"/>
              </a:rPr>
              <a:t/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               +" </a:t>
            </a:r>
            <a:r>
              <a:rPr lang="nl-NL" dirty="0" err="1">
                <a:latin typeface="Lucida Console" panose="020B0609040504020204" pitchFamily="49" charset="0"/>
              </a:rPr>
              <a:t>documents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created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into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collection</a:t>
            </a:r>
            <a:r>
              <a:rPr lang="nl-NL" dirty="0">
                <a:latin typeface="Lucida Console" panose="020B0609040504020204" pitchFamily="49" charset="0"/>
              </a:rPr>
              <a:t> "+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...</a:t>
            </a: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74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CREATE &amp; Update  </a:t>
            </a:r>
            <a:r>
              <a:rPr lang="nl-NL" dirty="0" err="1" smtClean="0"/>
              <a:t>docs</a:t>
            </a:r>
            <a:r>
              <a:rPr lang="nl-NL" dirty="0" smtClean="0"/>
              <a:t> – ES6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33068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55600" y="1742440"/>
            <a:ext cx="14502688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define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two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documents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,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any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structure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you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like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var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= 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{...}, doc2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= {...} 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, 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nameOfCollection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= "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myDocs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“;</a:t>
            </a:r>
            <a:endParaRPr lang="nl-NL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var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result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=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yield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db.collection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</a:t>
            </a:r>
            <a:r>
              <a:rPr lang="nl-NL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.</a:t>
            </a:r>
            <a:r>
              <a:rPr lang="nl-NL" b="1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insertMany</a:t>
            </a:r>
            <a:r>
              <a:rPr lang="nl-NL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([doc,doc2])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console.log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("&gt;&gt; "+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result.insertedCount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+"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documents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created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);</a:t>
            </a:r>
            <a:endParaRPr lang="nl-NL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var cursor =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db.collection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).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find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();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while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yield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cursor.hasNext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()){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    var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=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yield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cursor.next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();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    console.log("Document: " +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JSON.stringify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));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 }//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while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cursor   </a:t>
            </a:r>
            <a:endParaRPr lang="nl-NL" dirty="0" smtClean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nl-NL" dirty="0" smtClean="0">
                <a:latin typeface="Lucida Console" panose="020B0609040504020204" pitchFamily="49" charset="0"/>
              </a:rPr>
              <a:t>   </a:t>
            </a:r>
            <a:r>
              <a:rPr lang="nl-NL" dirty="0" err="1">
                <a:latin typeface="Lucida Console" panose="020B0609040504020204" pitchFamily="49" charset="0"/>
              </a:rPr>
              <a:t>result</a:t>
            </a:r>
            <a:r>
              <a:rPr lang="nl-NL" dirty="0">
                <a:latin typeface="Lucida Console" panose="020B0609040504020204" pitchFamily="49" charset="0"/>
              </a:rPr>
              <a:t> = </a:t>
            </a:r>
            <a:r>
              <a:rPr lang="nl-NL" dirty="0" err="1">
                <a:latin typeface="Lucida Console" panose="020B0609040504020204" pitchFamily="49" charset="0"/>
              </a:rPr>
              <a:t>yield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db.collection</a:t>
            </a:r>
            <a:r>
              <a:rPr lang="nl-NL" dirty="0">
                <a:latin typeface="Lucida Console" panose="020B0609040504020204" pitchFamily="49" charset="0"/>
              </a:rPr>
              <a:t>(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)</a:t>
            </a:r>
            <a:r>
              <a:rPr lang="nl-NL" b="1" dirty="0">
                <a:latin typeface="Lucida Console" panose="020B0609040504020204" pitchFamily="49" charset="0"/>
              </a:rPr>
              <a:t>.</a:t>
            </a:r>
            <a:r>
              <a:rPr lang="nl-NL" b="1" dirty="0" err="1">
                <a:latin typeface="Lucida Console" panose="020B0609040504020204" pitchFamily="49" charset="0"/>
              </a:rPr>
              <a:t>updateOne</a:t>
            </a:r>
            <a:r>
              <a:rPr lang="nl-NL" b="1" dirty="0" smtClean="0">
                <a:latin typeface="Lucida Console" panose="020B0609040504020204" pitchFamily="49" charset="0"/>
              </a:rPr>
              <a:t>(</a:t>
            </a:r>
            <a:r>
              <a:rPr lang="nl-NL" dirty="0" smtClean="0">
                <a:latin typeface="Lucida Console" panose="020B0609040504020204" pitchFamily="49" charset="0"/>
              </a:rPr>
              <a:t/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 {"</a:t>
            </a:r>
            <a:r>
              <a:rPr lang="nl-NL" dirty="0">
                <a:latin typeface="Lucida Console" panose="020B0609040504020204" pitchFamily="49" charset="0"/>
              </a:rPr>
              <a:t>tree.branch.twig.leaf":1}, {$set: {name: "Hank", </a:t>
            </a:r>
            <a:r>
              <a:rPr lang="nl-NL" dirty="0" err="1">
                <a:latin typeface="Lucida Console" panose="020B0609040504020204" pitchFamily="49" charset="0"/>
              </a:rPr>
              <a:t>city</a:t>
            </a:r>
            <a:r>
              <a:rPr lang="nl-NL" dirty="0">
                <a:latin typeface="Lucida Console" panose="020B0609040504020204" pitchFamily="49" charset="0"/>
              </a:rPr>
              <a:t>:"</a:t>
            </a:r>
            <a:r>
              <a:rPr lang="nl-NL" dirty="0" smtClean="0">
                <a:latin typeface="Lucida Console" panose="020B0609040504020204" pitchFamily="49" charset="0"/>
              </a:rPr>
              <a:t>Nieuwegein“</a:t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                              , </a:t>
            </a:r>
            <a:r>
              <a:rPr lang="nl-NL" dirty="0">
                <a:latin typeface="Lucida Console" panose="020B0609040504020204" pitchFamily="49" charset="0"/>
              </a:rPr>
              <a:t>"location.</a:t>
            </a:r>
            <a:r>
              <a:rPr lang="nl-NL" dirty="0" err="1">
                <a:latin typeface="Lucida Console" panose="020B0609040504020204" pitchFamily="49" charset="0"/>
              </a:rPr>
              <a:t>province</a:t>
            </a:r>
            <a:r>
              <a:rPr lang="nl-NL" dirty="0">
                <a:latin typeface="Lucida Console" panose="020B0609040504020204" pitchFamily="49" charset="0"/>
              </a:rPr>
              <a:t>":"</a:t>
            </a:r>
            <a:r>
              <a:rPr lang="nl-NL" dirty="0" smtClean="0">
                <a:latin typeface="Lucida Console" panose="020B0609040504020204" pitchFamily="49" charset="0"/>
              </a:rPr>
              <a:t>Utrecht“</a:t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                              , </a:t>
            </a:r>
            <a:r>
              <a:rPr lang="nl-NL" dirty="0">
                <a:latin typeface="Lucida Console" panose="020B0609040504020204" pitchFamily="49" charset="0"/>
              </a:rPr>
              <a:t>"</a:t>
            </a:r>
            <a:r>
              <a:rPr lang="nl-NL" dirty="0" err="1">
                <a:latin typeface="Lucida Console" panose="020B0609040504020204" pitchFamily="49" charset="0"/>
              </a:rPr>
              <a:t>location.country":"The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smtClean="0">
                <a:latin typeface="Lucida Console" panose="020B0609040504020204" pitchFamily="49" charset="0"/>
              </a:rPr>
              <a:t>Netherlands“</a:t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                              , </a:t>
            </a:r>
            <a:r>
              <a:rPr lang="nl-NL" dirty="0">
                <a:latin typeface="Lucida Console" panose="020B0609040504020204" pitchFamily="49" charset="0"/>
              </a:rPr>
              <a:t>"tree.stem":5}});</a:t>
            </a:r>
          </a:p>
          <a:p>
            <a:r>
              <a:rPr lang="nl-NL" dirty="0" smtClean="0">
                <a:latin typeface="Lucida Console" panose="020B0609040504020204" pitchFamily="49" charset="0"/>
              </a:rPr>
              <a:t>    console.log</a:t>
            </a:r>
            <a:r>
              <a:rPr lang="nl-NL" dirty="0">
                <a:latin typeface="Lucida Console" panose="020B0609040504020204" pitchFamily="49" charset="0"/>
              </a:rPr>
              <a:t>("&gt;&gt; </a:t>
            </a:r>
            <a:r>
              <a:rPr lang="nl-NL" dirty="0" err="1">
                <a:latin typeface="Lucida Console" panose="020B0609040504020204" pitchFamily="49" charset="0"/>
              </a:rPr>
              <a:t>Updated</a:t>
            </a:r>
            <a:r>
              <a:rPr lang="nl-NL" dirty="0">
                <a:latin typeface="Lucida Console" panose="020B0609040504020204" pitchFamily="49" charset="0"/>
              </a:rPr>
              <a:t> "+</a:t>
            </a:r>
            <a:r>
              <a:rPr lang="nl-NL" dirty="0" err="1">
                <a:latin typeface="Lucida Console" panose="020B0609040504020204" pitchFamily="49" charset="0"/>
              </a:rPr>
              <a:t>result.modifiedCount</a:t>
            </a:r>
            <a:r>
              <a:rPr lang="nl-NL" dirty="0">
                <a:latin typeface="Lucida Console" panose="020B0609040504020204" pitchFamily="49" charset="0"/>
              </a:rPr>
              <a:t>+" document(s</a:t>
            </a:r>
            <a:r>
              <a:rPr lang="nl-NL" dirty="0" smtClean="0">
                <a:latin typeface="Lucida Console" panose="020B0609040504020204" pitchFamily="49" charset="0"/>
              </a:rPr>
              <a:t>)");</a:t>
            </a:r>
            <a:endParaRPr lang="nl-NL" dirty="0">
              <a:latin typeface="Lucida Console" panose="020B0609040504020204" pitchFamily="49" charset="0"/>
            </a:endParaRPr>
          </a:p>
          <a:p>
            <a:r>
              <a:rPr lang="nl-NL" dirty="0">
                <a:latin typeface="Lucida Console" panose="020B0609040504020204" pitchFamily="49" charset="0"/>
              </a:rPr>
              <a:t>    cursor = </a:t>
            </a:r>
            <a:r>
              <a:rPr lang="nl-NL" dirty="0" err="1">
                <a:latin typeface="Lucida Console" panose="020B0609040504020204" pitchFamily="49" charset="0"/>
              </a:rPr>
              <a:t>db.collection</a:t>
            </a:r>
            <a:r>
              <a:rPr lang="nl-NL" dirty="0">
                <a:latin typeface="Lucida Console" panose="020B0609040504020204" pitchFamily="49" charset="0"/>
              </a:rPr>
              <a:t>(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).</a:t>
            </a:r>
            <a:r>
              <a:rPr lang="nl-NL" dirty="0" err="1">
                <a:latin typeface="Lucida Console" panose="020B0609040504020204" pitchFamily="49" charset="0"/>
              </a:rPr>
              <a:t>find</a:t>
            </a:r>
            <a:r>
              <a:rPr lang="nl-NL" dirty="0">
                <a:latin typeface="Lucida Console" panose="020B0609040504020204" pitchFamily="49" charset="0"/>
              </a:rPr>
              <a:t>();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</a:t>
            </a:r>
            <a:r>
              <a:rPr lang="nl-NL" dirty="0" err="1">
                <a:latin typeface="Lucida Console" panose="020B0609040504020204" pitchFamily="49" charset="0"/>
              </a:rPr>
              <a:t>while</a:t>
            </a:r>
            <a:r>
              <a:rPr lang="nl-NL" dirty="0">
                <a:latin typeface="Lucida Console" panose="020B0609040504020204" pitchFamily="49" charset="0"/>
              </a:rPr>
              <a:t> (</a:t>
            </a:r>
            <a:r>
              <a:rPr lang="nl-NL" dirty="0" err="1">
                <a:latin typeface="Lucida Console" panose="020B0609040504020204" pitchFamily="49" charset="0"/>
              </a:rPr>
              <a:t>yield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cursor.hasNext</a:t>
            </a:r>
            <a:r>
              <a:rPr lang="nl-NL" dirty="0">
                <a:latin typeface="Lucida Console" panose="020B0609040504020204" pitchFamily="49" charset="0"/>
              </a:rPr>
              <a:t>()){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var </a:t>
            </a:r>
            <a:r>
              <a:rPr lang="nl-NL" dirty="0" err="1">
                <a:latin typeface="Lucida Console" panose="020B0609040504020204" pitchFamily="49" charset="0"/>
              </a:rPr>
              <a:t>doc</a:t>
            </a:r>
            <a:r>
              <a:rPr lang="nl-NL" dirty="0">
                <a:latin typeface="Lucida Console" panose="020B0609040504020204" pitchFamily="49" charset="0"/>
              </a:rPr>
              <a:t>  = </a:t>
            </a:r>
            <a:r>
              <a:rPr lang="nl-NL" dirty="0" err="1">
                <a:latin typeface="Lucida Console" panose="020B0609040504020204" pitchFamily="49" charset="0"/>
              </a:rPr>
              <a:t>yield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cursor.next</a:t>
            </a:r>
            <a:r>
              <a:rPr lang="nl-NL" dirty="0">
                <a:latin typeface="Lucida Console" panose="020B0609040504020204" pitchFamily="49" charset="0"/>
              </a:rPr>
              <a:t>();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console.log("Document: " +</a:t>
            </a:r>
            <a:r>
              <a:rPr lang="nl-NL" dirty="0" err="1">
                <a:latin typeface="Lucida Console" panose="020B0609040504020204" pitchFamily="49" charset="0"/>
              </a:rPr>
              <a:t>JSON.stringify</a:t>
            </a:r>
            <a:r>
              <a:rPr lang="nl-NL" dirty="0">
                <a:latin typeface="Lucida Console" panose="020B0609040504020204" pitchFamily="49" charset="0"/>
              </a:rPr>
              <a:t>(</a:t>
            </a:r>
            <a:r>
              <a:rPr lang="nl-NL" dirty="0" err="1">
                <a:latin typeface="Lucida Console" panose="020B0609040504020204" pitchFamily="49" charset="0"/>
              </a:rPr>
              <a:t>doc</a:t>
            </a:r>
            <a:r>
              <a:rPr lang="nl-NL" dirty="0">
                <a:latin typeface="Lucida Console" panose="020B0609040504020204" pitchFamily="49" charset="0"/>
              </a:rPr>
              <a:t>));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}// </a:t>
            </a:r>
            <a:r>
              <a:rPr lang="nl-NL" dirty="0" err="1">
                <a:latin typeface="Lucida Console" panose="020B0609040504020204" pitchFamily="49" charset="0"/>
              </a:rPr>
              <a:t>while</a:t>
            </a:r>
            <a:r>
              <a:rPr lang="nl-NL" dirty="0">
                <a:latin typeface="Lucida Console" panose="020B0609040504020204" pitchFamily="49" charset="0"/>
              </a:rPr>
              <a:t> cursor   </a:t>
            </a: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17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CREATE, Update  </a:t>
            </a:r>
            <a:r>
              <a:rPr lang="nl-NL" dirty="0" err="1" smtClean="0"/>
              <a:t>and</a:t>
            </a:r>
            <a:r>
              <a:rPr lang="nl-NL" dirty="0" smtClean="0"/>
              <a:t> Delete – ES6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33068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55600" y="1742440"/>
            <a:ext cx="14502688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latin typeface="Lucida Console" panose="020B0609040504020204" pitchFamily="49" charset="0"/>
              </a:rPr>
              <a:t> 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//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define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two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documents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,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any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structure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you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like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var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= 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{...}, doc2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= {...} 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, 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nameOfCollection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= "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myDocs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“;</a:t>
            </a:r>
            <a:endParaRPr lang="nl-NL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var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result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=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yield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db.collection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</a:t>
            </a:r>
            <a:r>
              <a:rPr lang="nl-NL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.</a:t>
            </a:r>
            <a:r>
              <a:rPr lang="nl-NL" b="1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insertMany</a:t>
            </a:r>
            <a:r>
              <a:rPr lang="nl-NL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([doc,doc2])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console.log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("&gt;&gt; "+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result.insertedCount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+"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documents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created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);</a:t>
            </a:r>
            <a:endParaRPr lang="nl-NL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var cursor =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db.collection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).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find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();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while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yield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cursor.hasNext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()){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    var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=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yield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cursor.next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();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    console.log("Document: " +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JSON.stringify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));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 }//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while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cursor   </a:t>
            </a:r>
            <a:endParaRPr lang="nl-NL" dirty="0" smtClean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result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=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yield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db.collection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</a:t>
            </a:r>
            <a:r>
              <a:rPr lang="nl-NL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.</a:t>
            </a:r>
            <a:r>
              <a:rPr lang="nl-NL" b="1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updateOne</a:t>
            </a:r>
            <a:r>
              <a:rPr lang="nl-NL" b="1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(...);</a:t>
            </a:r>
            <a:br>
              <a:rPr lang="nl-NL" b="1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</a:br>
            <a:r>
              <a:rPr lang="nl-NL" b="1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nl-NL" b="1" dirty="0" smtClean="0">
                <a:latin typeface="Lucida Console" panose="020B0609040504020204" pitchFamily="49" charset="0"/>
              </a:rPr>
              <a:t>...</a:t>
            </a:r>
          </a:p>
          <a:p>
            <a:r>
              <a:rPr lang="nl-NL" dirty="0" smtClean="0">
                <a:latin typeface="Lucida Console" panose="020B0609040504020204" pitchFamily="49" charset="0"/>
              </a:rPr>
              <a:t>   </a:t>
            </a:r>
            <a:r>
              <a:rPr lang="nl-NL" dirty="0" err="1">
                <a:latin typeface="Lucida Console" panose="020B0609040504020204" pitchFamily="49" charset="0"/>
              </a:rPr>
              <a:t>result</a:t>
            </a:r>
            <a:r>
              <a:rPr lang="nl-NL" dirty="0">
                <a:latin typeface="Lucida Console" panose="020B0609040504020204" pitchFamily="49" charset="0"/>
              </a:rPr>
              <a:t> = </a:t>
            </a:r>
            <a:r>
              <a:rPr lang="nl-NL" dirty="0" err="1">
                <a:latin typeface="Lucida Console" panose="020B0609040504020204" pitchFamily="49" charset="0"/>
              </a:rPr>
              <a:t>yield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b="1" dirty="0" err="1">
                <a:latin typeface="Lucida Console" panose="020B0609040504020204" pitchFamily="49" charset="0"/>
              </a:rPr>
              <a:t>db.collection</a:t>
            </a:r>
            <a:r>
              <a:rPr lang="nl-NL" b="1" dirty="0">
                <a:latin typeface="Lucida Console" panose="020B0609040504020204" pitchFamily="49" charset="0"/>
              </a:rPr>
              <a:t>(</a:t>
            </a:r>
            <a:r>
              <a:rPr lang="nl-NL" b="1" dirty="0" err="1">
                <a:latin typeface="Lucida Console" panose="020B0609040504020204" pitchFamily="49" charset="0"/>
              </a:rPr>
              <a:t>nameOfCollection</a:t>
            </a:r>
            <a:r>
              <a:rPr lang="nl-NL" b="1" dirty="0">
                <a:latin typeface="Lucida Console" panose="020B0609040504020204" pitchFamily="49" charset="0"/>
              </a:rPr>
              <a:t>).</a:t>
            </a:r>
            <a:r>
              <a:rPr lang="nl-NL" b="1" dirty="0" err="1">
                <a:latin typeface="Lucida Console" panose="020B0609040504020204" pitchFamily="49" charset="0"/>
              </a:rPr>
              <a:t>deleteMany</a:t>
            </a:r>
            <a:r>
              <a:rPr lang="nl-NL" b="1" dirty="0">
                <a:latin typeface="Lucida Console" panose="020B0609040504020204" pitchFamily="49" charset="0"/>
              </a:rPr>
              <a:t>({});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console.log</a:t>
            </a:r>
            <a:r>
              <a:rPr lang="nl-NL" dirty="0">
                <a:latin typeface="Lucida Console" panose="020B0609040504020204" pitchFamily="49" charset="0"/>
              </a:rPr>
              <a:t>("&gt;&gt; </a:t>
            </a:r>
            <a:r>
              <a:rPr lang="nl-NL" dirty="0" err="1">
                <a:latin typeface="Lucida Console" panose="020B0609040504020204" pitchFamily="49" charset="0"/>
              </a:rPr>
              <a:t>Deleted</a:t>
            </a:r>
            <a:r>
              <a:rPr lang="nl-NL" dirty="0">
                <a:latin typeface="Lucida Console" panose="020B0609040504020204" pitchFamily="49" charset="0"/>
              </a:rPr>
              <a:t> "+ </a:t>
            </a:r>
            <a:r>
              <a:rPr lang="nl-NL" dirty="0" err="1">
                <a:latin typeface="Lucida Console" panose="020B0609040504020204" pitchFamily="49" charset="0"/>
              </a:rPr>
              <a:t>result.deletedCount</a:t>
            </a:r>
            <a:r>
              <a:rPr lang="nl-NL" dirty="0">
                <a:latin typeface="Lucida Console" panose="020B0609040504020204" pitchFamily="49" charset="0"/>
              </a:rPr>
              <a:t>+" </a:t>
            </a:r>
            <a:r>
              <a:rPr lang="nl-NL" dirty="0" err="1">
                <a:latin typeface="Lucida Console" panose="020B0609040504020204" pitchFamily="49" charset="0"/>
              </a:rPr>
              <a:t>documents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smtClean="0">
                <a:latin typeface="Lucida Console" panose="020B0609040504020204" pitchFamily="49" charset="0"/>
              </a:rPr>
              <a:t>");</a:t>
            </a:r>
            <a:endParaRPr lang="nl-NL" dirty="0">
              <a:latin typeface="Lucida Console" panose="020B0609040504020204" pitchFamily="49" charset="0"/>
            </a:endParaRP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// </a:t>
            </a:r>
            <a:r>
              <a:rPr lang="nl-NL" dirty="0" err="1" smtClean="0">
                <a:latin typeface="Lucida Console" panose="020B0609040504020204" pitchFamily="49" charset="0"/>
              </a:rPr>
              <a:t>execute</a:t>
            </a:r>
            <a:r>
              <a:rPr lang="nl-NL" dirty="0" smtClean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</a:t>
            </a:r>
            <a:r>
              <a:rPr lang="nl-NL" dirty="0" err="1" smtClean="0">
                <a:latin typeface="Lucida Console" panose="020B0609040504020204" pitchFamily="49" charset="0"/>
              </a:rPr>
              <a:t>ommand</a:t>
            </a:r>
            <a:r>
              <a:rPr lang="nl-NL" dirty="0" smtClean="0">
                <a:latin typeface="Lucida Console" panose="020B0609040504020204" pitchFamily="49" charset="0"/>
              </a:rPr>
              <a:t> </a:t>
            </a:r>
            <a:r>
              <a:rPr lang="nl-NL" dirty="0" err="1" smtClean="0">
                <a:latin typeface="Lucida Console" panose="020B0609040504020204" pitchFamily="49" charset="0"/>
              </a:rPr>
              <a:t>to</a:t>
            </a:r>
            <a:r>
              <a:rPr lang="nl-NL" dirty="0" smtClean="0">
                <a:latin typeface="Lucida Console" panose="020B0609040504020204" pitchFamily="49" charset="0"/>
              </a:rPr>
              <a:t> drop </a:t>
            </a:r>
            <a:r>
              <a:rPr lang="nl-NL" dirty="0" err="1">
                <a:latin typeface="Lucida Console" panose="020B0609040504020204" pitchFamily="49" charset="0"/>
              </a:rPr>
              <a:t>the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collection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err="1" smtClean="0">
                <a:latin typeface="Lucida Console" panose="020B0609040504020204" pitchFamily="49" charset="0"/>
              </a:rPr>
              <a:t>yield</a:t>
            </a:r>
            <a:r>
              <a:rPr lang="nl-NL" dirty="0" smtClean="0">
                <a:latin typeface="Lucida Console" panose="020B0609040504020204" pitchFamily="49" charset="0"/>
              </a:rPr>
              <a:t> </a:t>
            </a:r>
            <a:r>
              <a:rPr lang="nl-NL" b="1" dirty="0" err="1">
                <a:latin typeface="Lucida Console" panose="020B0609040504020204" pitchFamily="49" charset="0"/>
              </a:rPr>
              <a:t>db.command</a:t>
            </a:r>
            <a:r>
              <a:rPr lang="nl-NL" b="1" dirty="0">
                <a:latin typeface="Lucida Console" panose="020B0609040504020204" pitchFamily="49" charset="0"/>
              </a:rPr>
              <a:t>({</a:t>
            </a:r>
            <a:r>
              <a:rPr lang="nl-NL" b="1" dirty="0" err="1">
                <a:latin typeface="Lucida Console" panose="020B0609040504020204" pitchFamily="49" charset="0"/>
              </a:rPr>
              <a:t>drop:nameOfCollection</a:t>
            </a:r>
            <a:r>
              <a:rPr lang="nl-NL" b="1" dirty="0">
                <a:latin typeface="Lucida Console" panose="020B0609040504020204" pitchFamily="49" charset="0"/>
              </a:rPr>
              <a:t>});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console.log</a:t>
            </a:r>
            <a:r>
              <a:rPr lang="nl-NL" dirty="0">
                <a:latin typeface="Lucida Console" panose="020B0609040504020204" pitchFamily="49" charset="0"/>
              </a:rPr>
              <a:t>("&gt;&gt; </a:t>
            </a:r>
            <a:r>
              <a:rPr lang="nl-NL" dirty="0" err="1">
                <a:latin typeface="Lucida Console" panose="020B0609040504020204" pitchFamily="49" charset="0"/>
              </a:rPr>
              <a:t>Dropped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collection</a:t>
            </a:r>
            <a:r>
              <a:rPr lang="nl-NL" dirty="0">
                <a:latin typeface="Lucida Console" panose="020B0609040504020204" pitchFamily="49" charset="0"/>
              </a:rPr>
              <a:t> "+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// </a:t>
            </a:r>
            <a:r>
              <a:rPr lang="nl-NL" dirty="0">
                <a:latin typeface="Lucida Console" panose="020B0609040504020204" pitchFamily="49" charset="0"/>
              </a:rPr>
              <a:t>Close </a:t>
            </a:r>
            <a:r>
              <a:rPr lang="nl-NL" dirty="0" err="1">
                <a:latin typeface="Lucida Console" panose="020B0609040504020204" pitchFamily="49" charset="0"/>
              </a:rPr>
              <a:t>the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connection</a:t>
            </a:r>
            <a:endParaRPr lang="nl-NL" dirty="0">
              <a:latin typeface="Lucida Console" panose="020B0609040504020204" pitchFamily="49" charset="0"/>
            </a:endParaRP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err="1" smtClean="0">
                <a:latin typeface="Lucida Console" panose="020B0609040504020204" pitchFamily="49" charset="0"/>
              </a:rPr>
              <a:t>db.close</a:t>
            </a:r>
            <a:r>
              <a:rPr lang="nl-NL" dirty="0">
                <a:latin typeface="Lucida Console" panose="020B0609040504020204" pitchFamily="49" charset="0"/>
              </a:rPr>
              <a:t>();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console.log</a:t>
            </a:r>
            <a:r>
              <a:rPr lang="nl-NL" dirty="0">
                <a:latin typeface="Lucida Console" panose="020B0609040504020204" pitchFamily="49" charset="0"/>
              </a:rPr>
              <a:t>("Connection </a:t>
            </a:r>
            <a:r>
              <a:rPr lang="nl-NL" dirty="0" err="1">
                <a:latin typeface="Lucida Console" panose="020B0609040504020204" pitchFamily="49" charset="0"/>
              </a:rPr>
              <a:t>to</a:t>
            </a:r>
            <a:r>
              <a:rPr lang="nl-NL" dirty="0">
                <a:latin typeface="Lucida Console" panose="020B0609040504020204" pitchFamily="49" charset="0"/>
              </a:rPr>
              <a:t> database is </a:t>
            </a:r>
            <a:r>
              <a:rPr lang="nl-NL" dirty="0" err="1">
                <a:latin typeface="Lucida Console" panose="020B0609040504020204" pitchFamily="49" charset="0"/>
              </a:rPr>
              <a:t>closed</a:t>
            </a:r>
            <a:r>
              <a:rPr lang="nl-NL" dirty="0">
                <a:latin typeface="Lucida Console" panose="020B0609040504020204" pitchFamily="49" charset="0"/>
              </a:rPr>
              <a:t>."); </a:t>
            </a:r>
            <a:br>
              <a:rPr lang="nl-NL" dirty="0">
                <a:latin typeface="Lucida Console" panose="020B0609040504020204" pitchFamily="49" charset="0"/>
              </a:rPr>
            </a:b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21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CREATE </a:t>
            </a:r>
            <a:r>
              <a:rPr lang="nl-NL" dirty="0" err="1" smtClean="0"/>
              <a:t>documents</a:t>
            </a:r>
            <a:r>
              <a:rPr lang="nl-NL" dirty="0" smtClean="0"/>
              <a:t> in </a:t>
            </a:r>
            <a:r>
              <a:rPr lang="nl-NL" dirty="0" err="1" smtClean="0"/>
              <a:t>MongoDB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55600" y="1727200"/>
            <a:ext cx="14316740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Lucida Console" panose="020B0609040504020204" pitchFamily="49" charset="0"/>
              </a:rPr>
              <a:t> // </a:t>
            </a:r>
            <a:r>
              <a:rPr lang="nl-NL" dirty="0" err="1">
                <a:latin typeface="Lucida Console" panose="020B0609040504020204" pitchFamily="49" charset="0"/>
              </a:rPr>
              <a:t>define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two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documents</a:t>
            </a:r>
            <a:r>
              <a:rPr lang="nl-NL" dirty="0">
                <a:latin typeface="Lucida Console" panose="020B0609040504020204" pitchFamily="49" charset="0"/>
              </a:rPr>
              <a:t>, </a:t>
            </a:r>
            <a:r>
              <a:rPr lang="nl-NL" dirty="0" err="1">
                <a:latin typeface="Lucida Console" panose="020B0609040504020204" pitchFamily="49" charset="0"/>
              </a:rPr>
              <a:t>any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structure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you</a:t>
            </a:r>
            <a:r>
              <a:rPr lang="nl-NL" dirty="0">
                <a:latin typeface="Lucida Console" panose="020B0609040504020204" pitchFamily="49" charset="0"/>
              </a:rPr>
              <a:t> like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var </a:t>
            </a:r>
            <a:r>
              <a:rPr lang="nl-NL" dirty="0" err="1">
                <a:latin typeface="Lucida Console" panose="020B0609040504020204" pitchFamily="49" charset="0"/>
              </a:rPr>
              <a:t>doc</a:t>
            </a:r>
            <a:r>
              <a:rPr lang="nl-NL" dirty="0">
                <a:latin typeface="Lucida Console" panose="020B0609040504020204" pitchFamily="49" charset="0"/>
              </a:rPr>
              <a:t> = {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"continent" : "Europe",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 "</a:t>
            </a:r>
            <a:r>
              <a:rPr lang="nl-NL" dirty="0" err="1">
                <a:latin typeface="Lucida Console" panose="020B0609040504020204" pitchFamily="49" charset="0"/>
              </a:rPr>
              <a:t>children</a:t>
            </a:r>
            <a:r>
              <a:rPr lang="nl-NL" dirty="0">
                <a:latin typeface="Lucida Console" panose="020B0609040504020204" pitchFamily="49" charset="0"/>
              </a:rPr>
              <a:t>" : [ {"</a:t>
            </a:r>
            <a:r>
              <a:rPr lang="nl-NL" dirty="0" err="1">
                <a:latin typeface="Lucida Console" panose="020B0609040504020204" pitchFamily="49" charset="0"/>
              </a:rPr>
              <a:t>name":"Belgium</a:t>
            </a:r>
            <a:r>
              <a:rPr lang="nl-NL" dirty="0">
                <a:latin typeface="Lucida Console" panose="020B0609040504020204" pitchFamily="49" charset="0"/>
              </a:rPr>
              <a:t>"}, {"</a:t>
            </a:r>
            <a:r>
              <a:rPr lang="nl-NL" dirty="0" err="1">
                <a:latin typeface="Lucida Console" panose="020B0609040504020204" pitchFamily="49" charset="0"/>
              </a:rPr>
              <a:t>name":"Luxemburg</a:t>
            </a:r>
            <a:r>
              <a:rPr lang="nl-NL" dirty="0">
                <a:latin typeface="Lucida Console" panose="020B0609040504020204" pitchFamily="49" charset="0"/>
              </a:rPr>
              <a:t>"}],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 "</a:t>
            </a:r>
            <a:r>
              <a:rPr lang="nl-NL" dirty="0" err="1">
                <a:latin typeface="Lucida Console" panose="020B0609040504020204" pitchFamily="49" charset="0"/>
              </a:rPr>
              <a:t>someVariable</a:t>
            </a:r>
            <a:r>
              <a:rPr lang="nl-NL" dirty="0">
                <a:latin typeface="Lucida Console" panose="020B0609040504020204" pitchFamily="49" charset="0"/>
              </a:rPr>
              <a:t>" : 19123</a:t>
            </a:r>
            <a:r>
              <a:rPr lang="nl-NL" dirty="0" smtClean="0">
                <a:latin typeface="Lucida Console" panose="020B0609040504020204" pitchFamily="49" charset="0"/>
              </a:rPr>
              <a:t>, "</a:t>
            </a:r>
            <a:r>
              <a:rPr lang="nl-NL" dirty="0" err="1">
                <a:latin typeface="Lucida Console" panose="020B0609040504020204" pitchFamily="49" charset="0"/>
              </a:rPr>
              <a:t>andmore</a:t>
            </a:r>
            <a:r>
              <a:rPr lang="nl-NL" dirty="0">
                <a:latin typeface="Lucida Console" panose="020B0609040504020204" pitchFamily="49" charset="0"/>
              </a:rPr>
              <a:t>" : "2716NK</a:t>
            </a:r>
            <a:r>
              <a:rPr lang="nl-NL" dirty="0" smtClean="0">
                <a:latin typeface="Lucida Console" panose="020B0609040504020204" pitchFamily="49" charset="0"/>
              </a:rPr>
              <a:t>" </a:t>
            </a:r>
            <a:r>
              <a:rPr lang="nl-NL" dirty="0">
                <a:latin typeface="Lucida Console" panose="020B0609040504020204" pitchFamily="49" charset="0"/>
              </a:rPr>
              <a:t>};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var doc2 = {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"continent" : "</a:t>
            </a:r>
            <a:r>
              <a:rPr lang="nl-NL" dirty="0" err="1">
                <a:latin typeface="Lucida Console" panose="020B0609040504020204" pitchFamily="49" charset="0"/>
              </a:rPr>
              <a:t>Asia</a:t>
            </a:r>
            <a:r>
              <a:rPr lang="nl-NL" dirty="0" smtClean="0">
                <a:latin typeface="Lucida Console" panose="020B0609040504020204" pitchFamily="49" charset="0"/>
              </a:rPr>
              <a:t>", "</a:t>
            </a:r>
            <a:r>
              <a:rPr lang="nl-NL" dirty="0">
                <a:latin typeface="Lucida Console" panose="020B0609040504020204" pitchFamily="49" charset="0"/>
              </a:rPr>
              <a:t>name" : "Johnny",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 "</a:t>
            </a:r>
            <a:r>
              <a:rPr lang="nl-NL" dirty="0" err="1">
                <a:latin typeface="Lucida Console" panose="020B0609040504020204" pitchFamily="49" charset="0"/>
              </a:rPr>
              <a:t>nrs</a:t>
            </a:r>
            <a:r>
              <a:rPr lang="nl-NL" dirty="0">
                <a:latin typeface="Lucida Console" panose="020B0609040504020204" pitchFamily="49" charset="0"/>
              </a:rPr>
              <a:t>" : [ {"</a:t>
            </a:r>
            <a:r>
              <a:rPr lang="nl-NL" dirty="0" err="1">
                <a:latin typeface="Lucida Console" panose="020B0609040504020204" pitchFamily="49" charset="0"/>
              </a:rPr>
              <a:t>name":"China</a:t>
            </a:r>
            <a:r>
              <a:rPr lang="nl-NL" dirty="0">
                <a:latin typeface="Lucida Console" panose="020B0609040504020204" pitchFamily="49" charset="0"/>
              </a:rPr>
              <a:t>"}, {"</a:t>
            </a:r>
            <a:r>
              <a:rPr lang="nl-NL" dirty="0" err="1">
                <a:latin typeface="Lucida Console" panose="020B0609040504020204" pitchFamily="49" charset="0"/>
              </a:rPr>
              <a:t>name":"India</a:t>
            </a:r>
            <a:r>
              <a:rPr lang="nl-NL" dirty="0">
                <a:latin typeface="Lucida Console" panose="020B0609040504020204" pitchFamily="49" charset="0"/>
              </a:rPr>
              <a:t>"}, {"name":"</a:t>
            </a:r>
            <a:r>
              <a:rPr lang="nl-NL" dirty="0" err="1">
                <a:latin typeface="Lucida Console" panose="020B0609040504020204" pitchFamily="49" charset="0"/>
              </a:rPr>
              <a:t>Buthan</a:t>
            </a:r>
            <a:r>
              <a:rPr lang="nl-NL" dirty="0">
                <a:latin typeface="Lucida Console" panose="020B0609040504020204" pitchFamily="49" charset="0"/>
              </a:rPr>
              <a:t>"}],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"tree": {"</a:t>
            </a:r>
            <a:r>
              <a:rPr lang="nl-NL" dirty="0" err="1">
                <a:latin typeface="Lucida Console" panose="020B0609040504020204" pitchFamily="49" charset="0"/>
              </a:rPr>
              <a:t>branch</a:t>
            </a:r>
            <a:r>
              <a:rPr lang="nl-NL" dirty="0">
                <a:latin typeface="Lucida Console" panose="020B0609040504020204" pitchFamily="49" charset="0"/>
              </a:rPr>
              <a:t>": {"</a:t>
            </a:r>
            <a:r>
              <a:rPr lang="nl-NL" dirty="0" err="1">
                <a:latin typeface="Lucida Console" panose="020B0609040504020204" pitchFamily="49" charset="0"/>
              </a:rPr>
              <a:t>twig</a:t>
            </a:r>
            <a:r>
              <a:rPr lang="nl-NL" dirty="0">
                <a:latin typeface="Lucida Console" panose="020B0609040504020204" pitchFamily="49" charset="0"/>
              </a:rPr>
              <a:t>":{"</a:t>
            </a:r>
            <a:r>
              <a:rPr lang="nl-NL" dirty="0" err="1">
                <a:latin typeface="Lucida Console" panose="020B0609040504020204" pitchFamily="49" charset="0"/>
              </a:rPr>
              <a:t>leaf</a:t>
            </a:r>
            <a:r>
              <a:rPr lang="nl-NL" dirty="0">
                <a:latin typeface="Lucida Console" panose="020B0609040504020204" pitchFamily="49" charset="0"/>
              </a:rPr>
              <a:t>": 1}}}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};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var 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 = "</a:t>
            </a:r>
            <a:r>
              <a:rPr lang="nl-NL" dirty="0" err="1">
                <a:latin typeface="Lucida Console" panose="020B0609040504020204" pitchFamily="49" charset="0"/>
              </a:rPr>
              <a:t>myDocs</a:t>
            </a:r>
            <a:r>
              <a:rPr lang="nl-NL" dirty="0">
                <a:latin typeface="Lucida Console" panose="020B0609040504020204" pitchFamily="49" charset="0"/>
              </a:rPr>
              <a:t>"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err="1">
                <a:latin typeface="Lucida Console" panose="020B0609040504020204" pitchFamily="49" charset="0"/>
              </a:rPr>
              <a:t>db.collection</a:t>
            </a:r>
            <a:r>
              <a:rPr lang="nl-NL" dirty="0">
                <a:latin typeface="Lucida Console" panose="020B0609040504020204" pitchFamily="49" charset="0"/>
              </a:rPr>
              <a:t>(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)</a:t>
            </a:r>
            <a:r>
              <a:rPr lang="nl-NL" b="1" dirty="0">
                <a:latin typeface="Lucida Console" panose="020B0609040504020204" pitchFamily="49" charset="0"/>
              </a:rPr>
              <a:t>.</a:t>
            </a:r>
            <a:r>
              <a:rPr lang="nl-NL" b="1" dirty="0" err="1">
                <a:latin typeface="Lucida Console" panose="020B0609040504020204" pitchFamily="49" charset="0"/>
              </a:rPr>
              <a:t>insertMany</a:t>
            </a:r>
            <a:r>
              <a:rPr lang="nl-NL" b="1" dirty="0">
                <a:latin typeface="Lucida Console" panose="020B0609040504020204" pitchFamily="49" charset="0"/>
              </a:rPr>
              <a:t>([doc,doc2]</a:t>
            </a:r>
            <a:r>
              <a:rPr lang="nl-NL" dirty="0">
                <a:latin typeface="Lucida Console" panose="020B0609040504020204" pitchFamily="49" charset="0"/>
              </a:rPr>
              <a:t>, </a:t>
            </a:r>
            <a:r>
              <a:rPr lang="nl-NL" dirty="0" err="1">
                <a:latin typeface="Lucida Console" panose="020B0609040504020204" pitchFamily="49" charset="0"/>
              </a:rPr>
              <a:t>function</a:t>
            </a:r>
            <a:r>
              <a:rPr lang="nl-NL" dirty="0">
                <a:latin typeface="Lucida Console" panose="020B0609040504020204" pitchFamily="49" charset="0"/>
              </a:rPr>
              <a:t>(</a:t>
            </a:r>
            <a:r>
              <a:rPr lang="nl-NL" dirty="0" err="1">
                <a:latin typeface="Lucida Console" panose="020B0609040504020204" pitchFamily="49" charset="0"/>
              </a:rPr>
              <a:t>err</a:t>
            </a:r>
            <a:r>
              <a:rPr lang="nl-NL" dirty="0">
                <a:latin typeface="Lucida Console" panose="020B0609040504020204" pitchFamily="49" charset="0"/>
              </a:rPr>
              <a:t>, r) {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console.log(</a:t>
            </a:r>
            <a:r>
              <a:rPr lang="nl-NL" dirty="0" err="1">
                <a:latin typeface="Lucida Console" panose="020B0609040504020204" pitchFamily="49" charset="0"/>
              </a:rPr>
              <a:t>r.insertedCount</a:t>
            </a:r>
            <a:r>
              <a:rPr lang="nl-NL" dirty="0">
                <a:latin typeface="Lucida Console" panose="020B0609040504020204" pitchFamily="49" charset="0"/>
              </a:rPr>
              <a:t>+" </a:t>
            </a:r>
            <a:r>
              <a:rPr lang="nl-NL" dirty="0" err="1">
                <a:latin typeface="Lucida Console" panose="020B0609040504020204" pitchFamily="49" charset="0"/>
              </a:rPr>
              <a:t>docs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created</a:t>
            </a:r>
            <a:r>
              <a:rPr lang="nl-NL" dirty="0">
                <a:latin typeface="Lucida Console" panose="020B0609040504020204" pitchFamily="49" charset="0"/>
              </a:rPr>
              <a:t> in "+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 smtClean="0">
                <a:latin typeface="Lucida Console" panose="020B0609040504020204" pitchFamily="49" charset="0"/>
              </a:rPr>
              <a:t>);</a:t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   ...</a:t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}</a:t>
            </a:r>
            <a:endParaRPr lang="nl-NL" dirty="0">
              <a:latin typeface="Lucida Console" panose="020B0609040504020204" pitchFamily="49" charset="0"/>
            </a:endParaRPr>
          </a:p>
          <a:p>
            <a:r>
              <a:rPr lang="nl-NL" dirty="0">
                <a:latin typeface="Lucida Console" panose="020B0609040504020204" pitchFamily="49" charset="0"/>
              </a:rPr>
              <a:t>      </a:t>
            </a: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38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CREATE </a:t>
            </a:r>
            <a:r>
              <a:rPr lang="nl-NL" dirty="0" err="1" smtClean="0"/>
              <a:t>and</a:t>
            </a:r>
            <a:r>
              <a:rPr lang="nl-NL" dirty="0" smtClean="0"/>
              <a:t> delete </a:t>
            </a:r>
            <a:r>
              <a:rPr lang="nl-NL" dirty="0" err="1" smtClean="0"/>
              <a:t>documents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3111282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>
                <a:latin typeface="Lucida Console" panose="020B0609040504020204" pitchFamily="49" charset="0"/>
              </a:rPr>
              <a:t> // </a:t>
            </a:r>
            <a:r>
              <a:rPr lang="nl-NL" sz="2000" dirty="0" err="1">
                <a:latin typeface="Lucida Console" panose="020B0609040504020204" pitchFamily="49" charset="0"/>
              </a:rPr>
              <a:t>define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two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documents</a:t>
            </a:r>
            <a:r>
              <a:rPr lang="nl-NL" sz="2000" dirty="0">
                <a:latin typeface="Lucida Console" panose="020B0609040504020204" pitchFamily="49" charset="0"/>
              </a:rPr>
              <a:t>, </a:t>
            </a:r>
            <a:r>
              <a:rPr lang="nl-NL" sz="2000" dirty="0" err="1">
                <a:latin typeface="Lucida Console" panose="020B0609040504020204" pitchFamily="49" charset="0"/>
              </a:rPr>
              <a:t>any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structure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you</a:t>
            </a:r>
            <a:r>
              <a:rPr lang="nl-NL" sz="2000" dirty="0">
                <a:latin typeface="Lucida Console" panose="020B0609040504020204" pitchFamily="49" charset="0"/>
              </a:rPr>
              <a:t> like</a:t>
            </a:r>
          </a:p>
          <a:p>
            <a:r>
              <a:rPr lang="nl-NL" sz="2000" dirty="0" smtClean="0">
                <a:latin typeface="Lucida Console" panose="020B0609040504020204" pitchFamily="49" charset="0"/>
              </a:rPr>
              <a:t>   var </a:t>
            </a:r>
            <a:r>
              <a:rPr lang="nl-NL" sz="2000" dirty="0" err="1" smtClean="0">
                <a:latin typeface="Lucida Console" panose="020B0609040504020204" pitchFamily="49" charset="0"/>
              </a:rPr>
              <a:t>doc</a:t>
            </a:r>
            <a:r>
              <a:rPr lang="nl-NL" sz="2000" dirty="0" smtClean="0">
                <a:latin typeface="Lucida Console" panose="020B0609040504020204" pitchFamily="49" charset="0"/>
              </a:rPr>
              <a:t> = {...} ;</a:t>
            </a:r>
          </a:p>
          <a:p>
            <a:r>
              <a:rPr lang="nl-NL" sz="2000" dirty="0" smtClean="0">
                <a:latin typeface="Lucida Console" panose="020B0609040504020204" pitchFamily="49" charset="0"/>
              </a:rPr>
              <a:t>   </a:t>
            </a:r>
            <a:r>
              <a:rPr lang="nl-NL" sz="2000" dirty="0">
                <a:latin typeface="Lucida Console" panose="020B0609040504020204" pitchFamily="49" charset="0"/>
              </a:rPr>
              <a:t>var </a:t>
            </a:r>
            <a:r>
              <a:rPr lang="nl-NL" sz="2000" dirty="0" smtClean="0">
                <a:latin typeface="Lucida Console" panose="020B0609040504020204" pitchFamily="49" charset="0"/>
              </a:rPr>
              <a:t>doc2 </a:t>
            </a:r>
            <a:r>
              <a:rPr lang="nl-NL" sz="2000" dirty="0">
                <a:latin typeface="Lucida Console" panose="020B0609040504020204" pitchFamily="49" charset="0"/>
              </a:rPr>
              <a:t>= {...} </a:t>
            </a:r>
            <a:r>
              <a:rPr lang="nl-NL" sz="2000" dirty="0" smtClean="0">
                <a:latin typeface="Lucida Console" panose="020B0609040504020204" pitchFamily="49" charset="0"/>
              </a:rPr>
              <a:t>;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var </a:t>
            </a:r>
            <a:r>
              <a:rPr lang="nl-NL" sz="2000" dirty="0" err="1">
                <a:latin typeface="Lucida Console" panose="020B0609040504020204" pitchFamily="49" charset="0"/>
              </a:rPr>
              <a:t>nameOfCollection</a:t>
            </a:r>
            <a:r>
              <a:rPr lang="nl-NL" sz="2000" dirty="0">
                <a:latin typeface="Lucida Console" panose="020B0609040504020204" pitchFamily="49" charset="0"/>
              </a:rPr>
              <a:t> = "</a:t>
            </a:r>
            <a:r>
              <a:rPr lang="nl-NL" sz="2000" dirty="0" err="1">
                <a:latin typeface="Lucida Console" panose="020B0609040504020204" pitchFamily="49" charset="0"/>
              </a:rPr>
              <a:t>myDocs</a:t>
            </a:r>
            <a:r>
              <a:rPr lang="nl-NL" sz="2000" dirty="0">
                <a:latin typeface="Lucida Console" panose="020B0609040504020204" pitchFamily="49" charset="0"/>
              </a:rPr>
              <a:t>"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</a:t>
            </a:r>
            <a:r>
              <a:rPr lang="nl-NL" sz="2000" dirty="0" err="1">
                <a:latin typeface="Lucida Console" panose="020B0609040504020204" pitchFamily="49" charset="0"/>
              </a:rPr>
              <a:t>db.collection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nameOfCollection</a:t>
            </a:r>
            <a:r>
              <a:rPr lang="nl-NL" sz="2000" dirty="0">
                <a:latin typeface="Lucida Console" panose="020B0609040504020204" pitchFamily="49" charset="0"/>
              </a:rPr>
              <a:t>)</a:t>
            </a:r>
            <a:r>
              <a:rPr lang="nl-NL" sz="2000" i="1" dirty="0">
                <a:latin typeface="Lucida Console" panose="020B0609040504020204" pitchFamily="49" charset="0"/>
              </a:rPr>
              <a:t>.</a:t>
            </a:r>
            <a:r>
              <a:rPr lang="nl-NL" sz="2000" i="1" dirty="0" err="1">
                <a:latin typeface="Lucida Console" panose="020B0609040504020204" pitchFamily="49" charset="0"/>
              </a:rPr>
              <a:t>insertMany</a:t>
            </a:r>
            <a:r>
              <a:rPr lang="nl-NL" sz="2000" dirty="0">
                <a:latin typeface="Lucida Console" panose="020B0609040504020204" pitchFamily="49" charset="0"/>
              </a:rPr>
              <a:t>([doc,doc2], </a:t>
            </a:r>
            <a:r>
              <a:rPr lang="nl-NL" sz="2000" dirty="0" err="1">
                <a:latin typeface="Lucida Console" panose="020B0609040504020204" pitchFamily="49" charset="0"/>
              </a:rPr>
              <a:t>function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err</a:t>
            </a:r>
            <a:r>
              <a:rPr lang="nl-NL" sz="2000" dirty="0">
                <a:latin typeface="Lucida Console" panose="020B0609040504020204" pitchFamily="49" charset="0"/>
              </a:rPr>
              <a:t>, r) {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console.log(</a:t>
            </a:r>
            <a:r>
              <a:rPr lang="nl-NL" sz="2000" dirty="0" err="1">
                <a:latin typeface="Lucida Console" panose="020B0609040504020204" pitchFamily="49" charset="0"/>
              </a:rPr>
              <a:t>r.insertedCount</a:t>
            </a:r>
            <a:r>
              <a:rPr lang="nl-NL" sz="2000" dirty="0">
                <a:latin typeface="Lucida Console" panose="020B0609040504020204" pitchFamily="49" charset="0"/>
              </a:rPr>
              <a:t>+" </a:t>
            </a:r>
            <a:r>
              <a:rPr lang="nl-NL" sz="2000" dirty="0" err="1">
                <a:latin typeface="Lucida Console" panose="020B0609040504020204" pitchFamily="49" charset="0"/>
              </a:rPr>
              <a:t>docs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created</a:t>
            </a:r>
            <a:r>
              <a:rPr lang="nl-NL" sz="2000" dirty="0">
                <a:latin typeface="Lucida Console" panose="020B0609040504020204" pitchFamily="49" charset="0"/>
              </a:rPr>
              <a:t> in "+</a:t>
            </a:r>
            <a:r>
              <a:rPr lang="nl-NL" sz="2000" dirty="0" err="1">
                <a:latin typeface="Lucida Console" panose="020B0609040504020204" pitchFamily="49" charset="0"/>
              </a:rPr>
              <a:t>nameOfCollection</a:t>
            </a:r>
            <a:r>
              <a:rPr lang="nl-NL" sz="2000" dirty="0" smtClean="0">
                <a:latin typeface="Lucida Console" panose="020B0609040504020204" pitchFamily="49" charset="0"/>
              </a:rPr>
              <a:t>);</a:t>
            </a:r>
            <a:br>
              <a:rPr lang="nl-NL" sz="2000" dirty="0" smtClean="0">
                <a:latin typeface="Lucida Console" panose="020B0609040504020204" pitchFamily="49" charset="0"/>
              </a:rPr>
            </a:br>
            <a:r>
              <a:rPr lang="nl-NL" sz="2000" dirty="0" smtClean="0">
                <a:latin typeface="Lucida Console" panose="020B0609040504020204" pitchFamily="49" charset="0"/>
              </a:rPr>
              <a:t/>
            </a:r>
            <a:br>
              <a:rPr lang="nl-NL" sz="2000" dirty="0" smtClean="0">
                <a:latin typeface="Lucida Console" panose="020B0609040504020204" pitchFamily="49" charset="0"/>
              </a:rPr>
            </a:br>
            <a:r>
              <a:rPr lang="nl-NL" sz="2000" dirty="0" smtClean="0">
                <a:latin typeface="Lucida Console" panose="020B0609040504020204" pitchFamily="49" charset="0"/>
              </a:rPr>
              <a:t>      // </a:t>
            </a:r>
            <a:r>
              <a:rPr lang="nl-NL" sz="2000" dirty="0" err="1" smtClean="0">
                <a:latin typeface="Lucida Console" panose="020B0609040504020204" pitchFamily="49" charset="0"/>
              </a:rPr>
              <a:t>retrieve</a:t>
            </a:r>
            <a:r>
              <a:rPr lang="nl-NL" sz="2000" dirty="0" smtClean="0">
                <a:latin typeface="Lucida Console" panose="020B0609040504020204" pitchFamily="49" charset="0"/>
              </a:rPr>
              <a:t>, show </a:t>
            </a:r>
            <a:r>
              <a:rPr lang="nl-NL" sz="2000" dirty="0" err="1" smtClean="0">
                <a:latin typeface="Lucida Console" panose="020B0609040504020204" pitchFamily="49" charset="0"/>
              </a:rPr>
              <a:t>and</a:t>
            </a:r>
            <a:r>
              <a:rPr lang="nl-NL" sz="2000" dirty="0" smtClean="0">
                <a:latin typeface="Lucida Console" panose="020B0609040504020204" pitchFamily="49" charset="0"/>
              </a:rPr>
              <a:t> delete </a:t>
            </a:r>
            <a:r>
              <a:rPr lang="nl-NL" sz="2000" dirty="0" err="1" smtClean="0">
                <a:latin typeface="Lucida Console" panose="020B0609040504020204" pitchFamily="49" charset="0"/>
              </a:rPr>
              <a:t>afterwards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  var cursor = </a:t>
            </a:r>
            <a:r>
              <a:rPr lang="nl-NL" sz="2000" dirty="0" err="1">
                <a:latin typeface="Lucida Console" panose="020B0609040504020204" pitchFamily="49" charset="0"/>
              </a:rPr>
              <a:t>db.collection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nameOfCollection</a:t>
            </a:r>
            <a:r>
              <a:rPr lang="nl-NL" sz="2000" dirty="0">
                <a:latin typeface="Lucida Console" panose="020B0609040504020204" pitchFamily="49" charset="0"/>
              </a:rPr>
              <a:t>)</a:t>
            </a:r>
            <a:r>
              <a:rPr lang="nl-NL" sz="2000" i="1" dirty="0">
                <a:latin typeface="Lucida Console" panose="020B0609040504020204" pitchFamily="49" charset="0"/>
              </a:rPr>
              <a:t>.</a:t>
            </a:r>
            <a:r>
              <a:rPr lang="nl-NL" sz="2000" i="1" dirty="0" err="1">
                <a:latin typeface="Lucida Console" panose="020B0609040504020204" pitchFamily="49" charset="0"/>
              </a:rPr>
              <a:t>find</a:t>
            </a:r>
            <a:r>
              <a:rPr lang="nl-NL" sz="2000" dirty="0">
                <a:latin typeface="Lucida Console" panose="020B0609040504020204" pitchFamily="49" charset="0"/>
              </a:rPr>
              <a:t>();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</a:t>
            </a:r>
            <a:r>
              <a:rPr lang="nl-NL" sz="2000" dirty="0" err="1">
                <a:latin typeface="Lucida Console" panose="020B0609040504020204" pitchFamily="49" charset="0"/>
              </a:rPr>
              <a:t>cursor.each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function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err,doc</a:t>
            </a:r>
            <a:r>
              <a:rPr lang="nl-NL" sz="2000" dirty="0">
                <a:latin typeface="Lucida Console" panose="020B0609040504020204" pitchFamily="49" charset="0"/>
              </a:rPr>
              <a:t>){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</a:t>
            </a:r>
            <a:r>
              <a:rPr lang="nl-NL" sz="2000" dirty="0" smtClean="0">
                <a:latin typeface="Lucida Console" panose="020B0609040504020204" pitchFamily="49" charset="0"/>
              </a:rPr>
              <a:t>// </a:t>
            </a:r>
            <a:r>
              <a:rPr lang="nl-NL" sz="2000" dirty="0" err="1">
                <a:latin typeface="Lucida Console" panose="020B0609040504020204" pitchFamily="49" charset="0"/>
              </a:rPr>
              <a:t>all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documents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returned</a:t>
            </a:r>
            <a:r>
              <a:rPr lang="nl-NL" sz="2000" dirty="0">
                <a:latin typeface="Lucida Console" panose="020B0609040504020204" pitchFamily="49" charset="0"/>
              </a:rPr>
              <a:t>, cursor </a:t>
            </a:r>
            <a:r>
              <a:rPr lang="nl-NL" sz="2000" dirty="0" err="1">
                <a:latin typeface="Lucida Console" panose="020B0609040504020204" pitchFamily="49" charset="0"/>
              </a:rPr>
              <a:t>depleted</a:t>
            </a:r>
            <a:r>
              <a:rPr lang="nl-NL" sz="2000" dirty="0">
                <a:latin typeface="Lucida Console" panose="020B0609040504020204" pitchFamily="49" charset="0"/>
              </a:rPr>
              <a:t>; </a:t>
            </a:r>
            <a:r>
              <a:rPr lang="nl-NL" sz="2000" dirty="0" err="1">
                <a:latin typeface="Lucida Console" panose="020B0609040504020204" pitchFamily="49" charset="0"/>
              </a:rPr>
              <a:t>done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     </a:t>
            </a:r>
            <a:r>
              <a:rPr lang="nl-NL" sz="2000" dirty="0" err="1" smtClean="0">
                <a:latin typeface="Lucida Console" panose="020B0609040504020204" pitchFamily="49" charset="0"/>
              </a:rPr>
              <a:t>if</a:t>
            </a:r>
            <a:r>
              <a:rPr lang="nl-NL" sz="2000" dirty="0" smtClean="0">
                <a:latin typeface="Lucida Console" panose="020B0609040504020204" pitchFamily="49" charset="0"/>
              </a:rPr>
              <a:t> </a:t>
            </a:r>
            <a:r>
              <a:rPr lang="nl-NL" sz="2000" dirty="0">
                <a:latin typeface="Lucida Console" panose="020B0609040504020204" pitchFamily="49" charset="0"/>
              </a:rPr>
              <a:t>(!</a:t>
            </a:r>
            <a:r>
              <a:rPr lang="nl-NL" sz="2000" dirty="0" err="1">
                <a:latin typeface="Lucida Console" panose="020B0609040504020204" pitchFamily="49" charset="0"/>
              </a:rPr>
              <a:t>doc</a:t>
            </a:r>
            <a:r>
              <a:rPr lang="nl-NL" sz="2000" dirty="0">
                <a:latin typeface="Lucida Console" panose="020B0609040504020204" pitchFamily="49" charset="0"/>
              </a:rPr>
              <a:t>) {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 </a:t>
            </a:r>
            <a:r>
              <a:rPr lang="nl-NL" sz="2000" dirty="0" smtClean="0">
                <a:latin typeface="Lucida Console" panose="020B0609040504020204" pitchFamily="49" charset="0"/>
              </a:rPr>
              <a:t> // </a:t>
            </a:r>
            <a:r>
              <a:rPr lang="nl-NL" sz="2000" dirty="0" err="1">
                <a:latin typeface="Lucida Console" panose="020B0609040504020204" pitchFamily="49" charset="0"/>
              </a:rPr>
              <a:t>remove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litter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       </a:t>
            </a:r>
            <a:r>
              <a:rPr lang="nl-NL" sz="2000" dirty="0" err="1" smtClean="0">
                <a:latin typeface="Lucida Console" panose="020B0609040504020204" pitchFamily="49" charset="0"/>
              </a:rPr>
              <a:t>db.collection</a:t>
            </a:r>
            <a:r>
              <a:rPr lang="nl-NL" sz="2000" dirty="0" smtClean="0">
                <a:latin typeface="Lucida Console" panose="020B0609040504020204" pitchFamily="49" charset="0"/>
              </a:rPr>
              <a:t>(</a:t>
            </a:r>
            <a:r>
              <a:rPr lang="nl-NL" sz="2000" dirty="0" err="1" smtClean="0">
                <a:latin typeface="Lucida Console" panose="020B0609040504020204" pitchFamily="49" charset="0"/>
              </a:rPr>
              <a:t>nameOfCollection</a:t>
            </a:r>
            <a:r>
              <a:rPr lang="nl-NL" sz="2000" dirty="0">
                <a:latin typeface="Lucida Console" panose="020B0609040504020204" pitchFamily="49" charset="0"/>
              </a:rPr>
              <a:t>)</a:t>
            </a:r>
            <a:r>
              <a:rPr lang="nl-NL" sz="2000" i="1" dirty="0">
                <a:latin typeface="Lucida Console" panose="020B0609040504020204" pitchFamily="49" charset="0"/>
              </a:rPr>
              <a:t>.</a:t>
            </a:r>
            <a:r>
              <a:rPr lang="nl-NL" sz="2000" b="1" i="1" dirty="0" err="1">
                <a:latin typeface="Lucida Console" panose="020B0609040504020204" pitchFamily="49" charset="0"/>
              </a:rPr>
              <a:t>deleteMany</a:t>
            </a:r>
            <a:r>
              <a:rPr lang="nl-NL" sz="2000" b="1" dirty="0">
                <a:latin typeface="Lucida Console" panose="020B0609040504020204" pitchFamily="49" charset="0"/>
              </a:rPr>
              <a:t>(</a:t>
            </a:r>
            <a:r>
              <a:rPr lang="nl-NL" sz="2000" b="1" i="1" dirty="0">
                <a:latin typeface="Lucida Console" panose="020B0609040504020204" pitchFamily="49" charset="0"/>
              </a:rPr>
              <a:t>{}</a:t>
            </a:r>
            <a:r>
              <a:rPr lang="nl-NL" sz="2000" dirty="0">
                <a:latin typeface="Lucida Console" panose="020B0609040504020204" pitchFamily="49" charset="0"/>
              </a:rPr>
              <a:t>, </a:t>
            </a:r>
            <a:r>
              <a:rPr lang="nl-NL" sz="2000" dirty="0" err="1">
                <a:latin typeface="Lucida Console" panose="020B0609040504020204" pitchFamily="49" charset="0"/>
              </a:rPr>
              <a:t>function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err</a:t>
            </a:r>
            <a:r>
              <a:rPr lang="nl-NL" sz="2000" dirty="0">
                <a:latin typeface="Lucida Console" panose="020B0609040504020204" pitchFamily="49" charset="0"/>
              </a:rPr>
              <a:t>, r) {</a:t>
            </a:r>
          </a:p>
          <a:p>
            <a:r>
              <a:rPr lang="nl-NL" sz="2000" dirty="0" smtClean="0">
                <a:latin typeface="Lucida Console" panose="020B0609040504020204" pitchFamily="49" charset="0"/>
              </a:rPr>
              <a:t>             console.log</a:t>
            </a:r>
            <a:r>
              <a:rPr lang="nl-NL" sz="2000" dirty="0">
                <a:latin typeface="Lucida Console" panose="020B0609040504020204" pitchFamily="49" charset="0"/>
              </a:rPr>
              <a:t>("</a:t>
            </a:r>
            <a:r>
              <a:rPr lang="nl-NL" sz="2000" dirty="0" err="1">
                <a:latin typeface="Lucida Console" panose="020B0609040504020204" pitchFamily="49" charset="0"/>
              </a:rPr>
              <a:t>Deleted</a:t>
            </a:r>
            <a:r>
              <a:rPr lang="nl-NL" sz="2000" dirty="0">
                <a:latin typeface="Lucida Console" panose="020B0609040504020204" pitchFamily="49" charset="0"/>
              </a:rPr>
              <a:t> "+ </a:t>
            </a:r>
            <a:r>
              <a:rPr lang="nl-NL" sz="2000" dirty="0" err="1">
                <a:latin typeface="Lucida Console" panose="020B0609040504020204" pitchFamily="49" charset="0"/>
              </a:rPr>
              <a:t>r.deletedCount</a:t>
            </a:r>
            <a:r>
              <a:rPr lang="nl-NL" sz="2000" dirty="0">
                <a:latin typeface="Lucida Console" panose="020B0609040504020204" pitchFamily="49" charset="0"/>
              </a:rPr>
              <a:t>+" </a:t>
            </a:r>
            <a:r>
              <a:rPr lang="nl-NL" sz="2000" dirty="0" err="1" smtClean="0">
                <a:latin typeface="Lucida Console" panose="020B0609040504020204" pitchFamily="49" charset="0"/>
              </a:rPr>
              <a:t>docs</a:t>
            </a:r>
            <a:r>
              <a:rPr lang="nl-NL" sz="2000" dirty="0" smtClean="0">
                <a:latin typeface="Lucida Console" panose="020B0609040504020204" pitchFamily="49" charset="0"/>
              </a:rPr>
              <a:t> </a:t>
            </a:r>
            <a:r>
              <a:rPr lang="nl-NL" sz="2000" dirty="0" err="1" smtClean="0">
                <a:latin typeface="Lucida Console" panose="020B0609040504020204" pitchFamily="49" charset="0"/>
              </a:rPr>
              <a:t>from</a:t>
            </a:r>
            <a:r>
              <a:rPr lang="nl-NL" sz="2000" dirty="0" smtClean="0">
                <a:latin typeface="Lucida Console" panose="020B0609040504020204" pitchFamily="49" charset="0"/>
              </a:rPr>
              <a:t> "+</a:t>
            </a:r>
            <a:r>
              <a:rPr lang="nl-NL" sz="2000" dirty="0" err="1">
                <a:latin typeface="Lucida Console" panose="020B0609040504020204" pitchFamily="49" charset="0"/>
              </a:rPr>
              <a:t>nameOfCollection</a:t>
            </a:r>
            <a:r>
              <a:rPr lang="nl-NL" sz="2000" dirty="0">
                <a:latin typeface="Lucida Console" panose="020B0609040504020204" pitchFamily="49" charset="0"/>
              </a:rPr>
              <a:t>);</a:t>
            </a:r>
          </a:p>
          <a:p>
            <a:r>
              <a:rPr lang="nl-NL" sz="2000" dirty="0" smtClean="0">
                <a:latin typeface="Lucida Console" panose="020B0609040504020204" pitchFamily="49" charset="0"/>
              </a:rPr>
              <a:t>             </a:t>
            </a:r>
            <a:r>
              <a:rPr lang="nl-NL" sz="2000" dirty="0" err="1" smtClean="0">
                <a:latin typeface="Lucida Console" panose="020B0609040504020204" pitchFamily="49" charset="0"/>
              </a:rPr>
              <a:t>db.close</a:t>
            </a:r>
            <a:r>
              <a:rPr lang="nl-NL" sz="2000" dirty="0">
                <a:latin typeface="Lucida Console" panose="020B0609040504020204" pitchFamily="49" charset="0"/>
              </a:rPr>
              <a:t>();</a:t>
            </a:r>
          </a:p>
          <a:p>
            <a:r>
              <a:rPr lang="nl-NL" sz="2000" dirty="0" smtClean="0">
                <a:latin typeface="Lucida Console" panose="020B0609040504020204" pitchFamily="49" charset="0"/>
              </a:rPr>
              <a:t>             console.log</a:t>
            </a:r>
            <a:r>
              <a:rPr lang="nl-NL" sz="2000" dirty="0">
                <a:latin typeface="Lucida Console" panose="020B0609040504020204" pitchFamily="49" charset="0"/>
              </a:rPr>
              <a:t>("Connection </a:t>
            </a:r>
            <a:r>
              <a:rPr lang="nl-NL" sz="2000" dirty="0" err="1">
                <a:latin typeface="Lucida Console" panose="020B0609040504020204" pitchFamily="49" charset="0"/>
              </a:rPr>
              <a:t>to</a:t>
            </a:r>
            <a:r>
              <a:rPr lang="nl-NL" sz="2000" dirty="0">
                <a:latin typeface="Lucida Console" panose="020B0609040504020204" pitchFamily="49" charset="0"/>
              </a:rPr>
              <a:t> database is </a:t>
            </a:r>
            <a:r>
              <a:rPr lang="nl-NL" sz="2000" dirty="0" err="1">
                <a:latin typeface="Lucida Console" panose="020B0609040504020204" pitchFamily="49" charset="0"/>
              </a:rPr>
              <a:t>closed</a:t>
            </a:r>
            <a:r>
              <a:rPr lang="nl-NL" sz="2000" dirty="0">
                <a:latin typeface="Lucida Console" panose="020B0609040504020204" pitchFamily="49" charset="0"/>
              </a:rPr>
              <a:t>.");          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  </a:t>
            </a:r>
            <a:r>
              <a:rPr lang="nl-NL" sz="2000" dirty="0" smtClean="0">
                <a:latin typeface="Lucida Console" panose="020B0609040504020204" pitchFamily="49" charset="0"/>
              </a:rPr>
              <a:t>}); </a:t>
            </a:r>
            <a:r>
              <a:rPr lang="nl-NL" sz="2000" dirty="0">
                <a:latin typeface="Lucida Console" panose="020B0609040504020204" pitchFamily="49" charset="0"/>
              </a:rPr>
              <a:t>//</a:t>
            </a:r>
            <a:r>
              <a:rPr lang="nl-NL" sz="2000" dirty="0" err="1">
                <a:latin typeface="Lucida Console" panose="020B0609040504020204" pitchFamily="49" charset="0"/>
              </a:rPr>
              <a:t>deleteMany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     </a:t>
            </a:r>
            <a:r>
              <a:rPr lang="nl-NL" sz="2000" dirty="0" smtClean="0">
                <a:latin typeface="Lucida Console" panose="020B0609040504020204" pitchFamily="49" charset="0"/>
              </a:rPr>
              <a:t>}//</a:t>
            </a:r>
            <a:r>
              <a:rPr lang="nl-NL" sz="2000" dirty="0" err="1" smtClean="0">
                <a:latin typeface="Lucida Console" panose="020B0609040504020204" pitchFamily="49" charset="0"/>
              </a:rPr>
              <a:t>if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     </a:t>
            </a:r>
            <a:r>
              <a:rPr lang="nl-NL" sz="2000" dirty="0" err="1" smtClean="0">
                <a:latin typeface="Lucida Console" panose="020B0609040504020204" pitchFamily="49" charset="0"/>
              </a:rPr>
              <a:t>else</a:t>
            </a:r>
            <a:r>
              <a:rPr lang="nl-NL" sz="2000" dirty="0" smtClean="0">
                <a:latin typeface="Lucida Console" panose="020B0609040504020204" pitchFamily="49" charset="0"/>
              </a:rPr>
              <a:t> </a:t>
            </a:r>
            <a:r>
              <a:rPr lang="nl-NL" sz="2000" dirty="0">
                <a:latin typeface="Lucida Console" panose="020B0609040504020204" pitchFamily="49" charset="0"/>
              </a:rPr>
              <a:t>{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  </a:t>
            </a:r>
            <a:r>
              <a:rPr lang="nl-NL" sz="2000" dirty="0" smtClean="0">
                <a:latin typeface="Lucida Console" panose="020B0609040504020204" pitchFamily="49" charset="0"/>
              </a:rPr>
              <a:t>console.log</a:t>
            </a:r>
            <a:r>
              <a:rPr lang="nl-NL" sz="2000" dirty="0">
                <a:latin typeface="Lucida Console" panose="020B0609040504020204" pitchFamily="49" charset="0"/>
              </a:rPr>
              <a:t>("Document: " +</a:t>
            </a:r>
            <a:r>
              <a:rPr lang="nl-NL" sz="2000" dirty="0" err="1">
                <a:latin typeface="Lucida Console" panose="020B0609040504020204" pitchFamily="49" charset="0"/>
              </a:rPr>
              <a:t>JSON.stringify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doc</a:t>
            </a:r>
            <a:r>
              <a:rPr lang="nl-NL" sz="2000" dirty="0">
                <a:latin typeface="Lucida Console" panose="020B0609040504020204" pitchFamily="49" charset="0"/>
              </a:rPr>
              <a:t>));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</a:t>
            </a:r>
            <a:r>
              <a:rPr lang="nl-NL" sz="2000" dirty="0" smtClean="0">
                <a:latin typeface="Lucida Console" panose="020B0609040504020204" pitchFamily="49" charset="0"/>
              </a:rPr>
              <a:t>} 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  })//</a:t>
            </a:r>
            <a:r>
              <a:rPr lang="nl-NL" sz="2000" dirty="0" err="1">
                <a:latin typeface="Lucida Console" panose="020B0609040504020204" pitchFamily="49" charset="0"/>
              </a:rPr>
              <a:t>find.each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});// </a:t>
            </a:r>
            <a:r>
              <a:rPr lang="nl-NL" sz="2000" dirty="0" err="1">
                <a:latin typeface="Lucida Console" panose="020B0609040504020204" pitchFamily="49" charset="0"/>
              </a:rPr>
              <a:t>insertMany</a:t>
            </a:r>
            <a:endParaRPr lang="en-US" sz="20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08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Getting</a:t>
            </a:r>
            <a:r>
              <a:rPr lang="nl-NL" dirty="0" smtClean="0"/>
              <a:t> access </a:t>
            </a:r>
            <a:r>
              <a:rPr lang="nl-NL" dirty="0" err="1" smtClean="0"/>
              <a:t>to</a:t>
            </a:r>
            <a:r>
              <a:rPr lang="nl-NL" dirty="0" smtClean="0"/>
              <a:t> a </a:t>
            </a:r>
            <a:r>
              <a:rPr lang="nl-NL" dirty="0" err="1" smtClean="0"/>
              <a:t>MongoDB</a:t>
            </a:r>
            <a:r>
              <a:rPr lang="nl-NL" dirty="0" smtClean="0"/>
              <a:t> </a:t>
            </a:r>
            <a:r>
              <a:rPr lang="nl-NL" dirty="0" err="1" smtClean="0"/>
              <a:t>instance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0"/>
            <a:ext cx="11942763" cy="6327139"/>
          </a:xfrm>
        </p:spPr>
        <p:txBody>
          <a:bodyPr>
            <a:normAutofit/>
          </a:bodyPr>
          <a:lstStyle/>
          <a:p>
            <a:r>
              <a:rPr lang="nl-NL" dirty="0" err="1" smtClean="0"/>
              <a:t>Install</a:t>
            </a:r>
            <a:r>
              <a:rPr lang="nl-NL" dirty="0" smtClean="0"/>
              <a:t> </a:t>
            </a:r>
            <a:r>
              <a:rPr lang="nl-NL" dirty="0" err="1" smtClean="0"/>
              <a:t>locally</a:t>
            </a:r>
            <a:endParaRPr lang="nl-NL" dirty="0" smtClean="0"/>
          </a:p>
          <a:p>
            <a:pPr lvl="1"/>
            <a:r>
              <a:rPr lang="nl-NL" dirty="0" smtClean="0"/>
              <a:t>150 MB download, </a:t>
            </a:r>
            <a:r>
              <a:rPr lang="nl-NL" dirty="0" err="1" smtClean="0"/>
              <a:t>simple</a:t>
            </a:r>
            <a:r>
              <a:rPr lang="nl-NL" dirty="0" smtClean="0"/>
              <a:t> </a:t>
            </a:r>
            <a:r>
              <a:rPr lang="nl-NL" dirty="0" err="1" smtClean="0"/>
              <a:t>install</a:t>
            </a:r>
            <a:r>
              <a:rPr lang="nl-NL" dirty="0" smtClean="0"/>
              <a:t> wizard ( &lt; 5 minutes)</a:t>
            </a:r>
          </a:p>
          <a:p>
            <a:r>
              <a:rPr lang="nl-NL" dirty="0" err="1" smtClean="0"/>
              <a:t>Compose</a:t>
            </a:r>
            <a:r>
              <a:rPr lang="nl-NL" dirty="0" smtClean="0"/>
              <a:t> a Virtual Machine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endParaRPr lang="nl-NL" dirty="0" smtClean="0"/>
          </a:p>
          <a:p>
            <a:r>
              <a:rPr lang="nl-NL" dirty="0" err="1" smtClean="0"/>
              <a:t>Use</a:t>
            </a:r>
            <a:r>
              <a:rPr lang="nl-NL" dirty="0" smtClean="0"/>
              <a:t> Docker Container for </a:t>
            </a:r>
            <a:r>
              <a:rPr lang="nl-NL" dirty="0" err="1" smtClean="0"/>
              <a:t>MongoDB</a:t>
            </a:r>
            <a:endParaRPr lang="nl-NL" dirty="0" smtClean="0"/>
          </a:p>
          <a:p>
            <a:pPr lvl="1"/>
            <a:r>
              <a:rPr lang="en-US" dirty="0">
                <a:hlinkClick r:id="rId2"/>
              </a:rPr>
              <a:t>https://hub.docker.com/r/_/mongo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nl-NL" dirty="0" err="1" smtClean="0"/>
              <a:t>Install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on </a:t>
            </a:r>
            <a:r>
              <a:rPr lang="nl-NL" dirty="0" err="1" smtClean="0"/>
              <a:t>Compute</a:t>
            </a:r>
            <a:r>
              <a:rPr lang="nl-NL" dirty="0" smtClean="0"/>
              <a:t> Cloud Service</a:t>
            </a:r>
          </a:p>
          <a:p>
            <a:pPr lvl="1"/>
            <a:r>
              <a:rPr lang="nl-NL" dirty="0" err="1" smtClean="0"/>
              <a:t>Azure</a:t>
            </a:r>
            <a:r>
              <a:rPr lang="nl-NL" dirty="0" smtClean="0"/>
              <a:t>, AWS, Google Cloud Platform, Oracle Public Cloud, …</a:t>
            </a:r>
          </a:p>
          <a:p>
            <a:r>
              <a:rPr lang="nl-NL" dirty="0" err="1" smtClean="0"/>
              <a:t>Leverage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</a:t>
            </a:r>
            <a:r>
              <a:rPr lang="nl-NL" dirty="0" err="1" smtClean="0"/>
              <a:t>managed</a:t>
            </a:r>
            <a:r>
              <a:rPr lang="nl-NL" dirty="0" smtClean="0"/>
              <a:t> </a:t>
            </a:r>
            <a:r>
              <a:rPr lang="nl-NL" dirty="0" err="1" smtClean="0"/>
              <a:t>instance</a:t>
            </a:r>
            <a:r>
              <a:rPr lang="nl-NL" dirty="0" smtClean="0"/>
              <a:t> (PaaS service)</a:t>
            </a:r>
          </a:p>
          <a:p>
            <a:pPr lvl="1"/>
            <a:r>
              <a:rPr lang="nl-NL" dirty="0" err="1" smtClean="0"/>
              <a:t>mLab</a:t>
            </a:r>
            <a:r>
              <a:rPr lang="nl-NL" dirty="0"/>
              <a:t> (</a:t>
            </a:r>
            <a:r>
              <a:rPr lang="nl-NL" dirty="0">
                <a:hlinkClick r:id="rId3"/>
              </a:rPr>
              <a:t>https://</a:t>
            </a:r>
            <a:r>
              <a:rPr lang="nl-NL" dirty="0" smtClean="0">
                <a:hlinkClick r:id="rId3"/>
              </a:rPr>
              <a:t>mlab.com</a:t>
            </a:r>
            <a:r>
              <a:rPr lang="nl-NL" dirty="0" smtClean="0"/>
              <a:t> ), </a:t>
            </a:r>
            <a:r>
              <a:rPr lang="nl-NL" dirty="0" err="1" smtClean="0"/>
              <a:t>MongoDB</a:t>
            </a:r>
            <a:r>
              <a:rPr lang="nl-NL" dirty="0"/>
              <a:t> Atlas (</a:t>
            </a:r>
            <a:r>
              <a:rPr lang="nl-NL" dirty="0">
                <a:hlinkClick r:id="rId4"/>
              </a:rPr>
              <a:t>https://cloud.mongodb.com</a:t>
            </a:r>
            <a:r>
              <a:rPr lang="nl-NL" dirty="0" smtClean="0"/>
              <a:t>)</a:t>
            </a:r>
          </a:p>
          <a:p>
            <a:pPr lvl="1"/>
            <a:r>
              <a:rPr lang="nl-NL" dirty="0" err="1" smtClean="0"/>
              <a:t>Starting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free tier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43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Oracle </a:t>
            </a:r>
            <a:r>
              <a:rPr lang="nl-NL" dirty="0" err="1" smtClean="0"/>
              <a:t>and</a:t>
            </a:r>
            <a:r>
              <a:rPr lang="nl-NL" dirty="0" smtClean="0"/>
              <a:t> Node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Node for Application Container Cloud Service</a:t>
            </a:r>
          </a:p>
          <a:p>
            <a:r>
              <a:rPr lang="nl-NL" dirty="0" smtClean="0"/>
              <a:t>Node for </a:t>
            </a:r>
            <a:r>
              <a:rPr lang="nl-NL" dirty="0" err="1" smtClean="0"/>
              <a:t>implementing</a:t>
            </a:r>
            <a:r>
              <a:rPr lang="nl-NL" dirty="0" smtClean="0"/>
              <a:t> </a:t>
            </a:r>
            <a:r>
              <a:rPr lang="nl-NL" dirty="0" err="1" smtClean="0"/>
              <a:t>APIs</a:t>
            </a:r>
            <a:r>
              <a:rPr lang="nl-NL" dirty="0" smtClean="0"/>
              <a:t> in Mobile Cloud Service</a:t>
            </a:r>
          </a:p>
          <a:p>
            <a:r>
              <a:rPr lang="nl-NL" dirty="0" smtClean="0"/>
              <a:t>Node as </a:t>
            </a:r>
            <a:r>
              <a:rPr lang="nl-NL" dirty="0" err="1" smtClean="0"/>
              <a:t>execution</a:t>
            </a:r>
            <a:r>
              <a:rPr lang="nl-NL" dirty="0" smtClean="0"/>
              <a:t> </a:t>
            </a:r>
            <a:r>
              <a:rPr lang="nl-NL" dirty="0" err="1" smtClean="0"/>
              <a:t>language</a:t>
            </a:r>
            <a:r>
              <a:rPr lang="nl-NL" dirty="0" smtClean="0"/>
              <a:t> for Oracle </a:t>
            </a:r>
            <a:r>
              <a:rPr lang="nl-NL" dirty="0" err="1" smtClean="0"/>
              <a:t>Functions</a:t>
            </a:r>
            <a:r>
              <a:rPr lang="nl-NL" dirty="0" smtClean="0"/>
              <a:t> Cloud Service</a:t>
            </a:r>
          </a:p>
          <a:p>
            <a:r>
              <a:rPr lang="nl-NL" dirty="0" smtClean="0"/>
              <a:t>Node as </a:t>
            </a:r>
            <a:r>
              <a:rPr lang="nl-NL" dirty="0" err="1" smtClean="0"/>
              <a:t>deployment</a:t>
            </a:r>
            <a:r>
              <a:rPr lang="nl-NL" dirty="0" smtClean="0"/>
              <a:t> platform for Oracle JET </a:t>
            </a:r>
            <a:r>
              <a:rPr lang="nl-NL" dirty="0" err="1" smtClean="0"/>
              <a:t>applications</a:t>
            </a:r>
            <a:r>
              <a:rPr lang="nl-NL" dirty="0" smtClean="0"/>
              <a:t/>
            </a:r>
            <a:br>
              <a:rPr lang="nl-NL" dirty="0" smtClean="0"/>
            </a:br>
            <a:endParaRPr lang="nl-NL" dirty="0"/>
          </a:p>
          <a:p>
            <a:r>
              <a:rPr lang="nl-NL" dirty="0" smtClean="0"/>
              <a:t>Oracle Database driver for Node.js</a:t>
            </a:r>
            <a:endParaRPr lang="en-US" dirty="0"/>
          </a:p>
        </p:txBody>
      </p:sp>
      <p:pic>
        <p:nvPicPr>
          <p:cNvPr id="4" name="Picture 2" descr="http://www.oracle.com/ocom/groups/public/@otn/documents/digitalasset/255078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437" y="5251133"/>
            <a:ext cx="3251299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96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node-</a:t>
            </a:r>
            <a:r>
              <a:rPr lang="nl-NL" dirty="0" err="1" smtClean="0"/>
              <a:t>oracledb</a:t>
            </a:r>
            <a:r>
              <a:rPr lang="nl-NL" dirty="0" smtClean="0"/>
              <a:t> database driver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node-</a:t>
            </a:r>
            <a:r>
              <a:rPr lang="en-US" dirty="0" err="1"/>
              <a:t>oracledb</a:t>
            </a:r>
            <a:r>
              <a:rPr lang="en-US" dirty="0"/>
              <a:t> driver </a:t>
            </a:r>
            <a:r>
              <a:rPr lang="en-US" dirty="0" smtClean="0"/>
              <a:t>connects </a:t>
            </a:r>
            <a:r>
              <a:rPr lang="en-US" dirty="0"/>
              <a:t>to Oracle Database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 </a:t>
            </a:r>
            <a:r>
              <a:rPr lang="en-US" dirty="0"/>
              <a:t>fast and functional applications. It is an open source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project </a:t>
            </a:r>
            <a:r>
              <a:rPr lang="en-US" dirty="0"/>
              <a:t>with Apache 2.0 license.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is maintained </a:t>
            </a:r>
            <a:r>
              <a:rPr lang="en-US" dirty="0" smtClean="0"/>
              <a:t>as an NPM package by </a:t>
            </a:r>
            <a:r>
              <a:rPr lang="en-US" dirty="0"/>
              <a:t>Oracle and is under active development.</a:t>
            </a:r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github.com/oracle/node-oracledb</a:t>
            </a:r>
            <a:r>
              <a:rPr lang="en-US" dirty="0" smtClean="0"/>
              <a:t> or</a:t>
            </a:r>
            <a:br>
              <a:rPr lang="en-US" dirty="0" smtClean="0"/>
            </a:br>
            <a:r>
              <a:rPr lang="en-US" dirty="0" err="1" smtClean="0"/>
              <a:t>npm</a:t>
            </a:r>
            <a:r>
              <a:rPr lang="en-US" dirty="0" smtClean="0"/>
              <a:t> install </a:t>
            </a:r>
            <a:r>
              <a:rPr lang="en-US" dirty="0"/>
              <a:t>node-</a:t>
            </a:r>
            <a:r>
              <a:rPr lang="en-US" dirty="0" err="1"/>
              <a:t>oracledb</a:t>
            </a:r>
            <a:r>
              <a:rPr lang="en-US" dirty="0"/>
              <a:t> </a:t>
            </a:r>
            <a:endParaRPr lang="en-US" dirty="0" smtClean="0"/>
          </a:p>
          <a:p>
            <a:r>
              <a:rPr lang="nl-NL" dirty="0" err="1" smtClean="0"/>
              <a:t>Note</a:t>
            </a:r>
            <a:r>
              <a:rPr lang="nl-NL" dirty="0" smtClean="0"/>
              <a:t>: </a:t>
            </a:r>
            <a:r>
              <a:rPr lang="nl-NL" dirty="0" err="1" smtClean="0"/>
              <a:t>the</a:t>
            </a:r>
            <a:r>
              <a:rPr lang="nl-NL" dirty="0" smtClean="0"/>
              <a:t> Oracle Application Container Cloud preloads </a:t>
            </a:r>
            <a:r>
              <a:rPr lang="nl-NL" dirty="0" err="1" smtClean="0"/>
              <a:t>this</a:t>
            </a:r>
            <a:r>
              <a:rPr lang="nl-NL" dirty="0" smtClean="0"/>
              <a:t> driver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any</a:t>
            </a:r>
            <a:r>
              <a:rPr lang="nl-NL" dirty="0" smtClean="0"/>
              <a:t> </a:t>
            </a:r>
            <a:r>
              <a:rPr lang="nl-NL" dirty="0" err="1" smtClean="0"/>
              <a:t>instance</a:t>
            </a:r>
            <a:r>
              <a:rPr lang="nl-NL" dirty="0" smtClean="0"/>
              <a:t> of a Node.js container – ready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connect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DBaaS</a:t>
            </a:r>
            <a:r>
              <a:rPr lang="nl-NL" dirty="0" smtClean="0"/>
              <a:t> or on </a:t>
            </a:r>
            <a:r>
              <a:rPr lang="nl-NL" dirty="0" err="1" smtClean="0"/>
              <a:t>premises</a:t>
            </a:r>
            <a:r>
              <a:rPr lang="nl-NL" dirty="0" smtClean="0"/>
              <a:t> database</a:t>
            </a:r>
          </a:p>
          <a:p>
            <a:r>
              <a:rPr lang="nl-NL" dirty="0" smtClean="0"/>
              <a:t>Support for SQL </a:t>
            </a:r>
            <a:r>
              <a:rPr lang="nl-NL" dirty="0" err="1" smtClean="0"/>
              <a:t>and</a:t>
            </a:r>
            <a:r>
              <a:rPr lang="nl-NL" dirty="0" smtClean="0"/>
              <a:t> PL/SQL, Transaction Management, </a:t>
            </a:r>
            <a:r>
              <a:rPr lang="nl-NL" dirty="0" err="1" smtClean="0"/>
              <a:t>CLOBs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BLOBs</a:t>
            </a:r>
            <a:r>
              <a:rPr lang="nl-NL" dirty="0" smtClean="0"/>
              <a:t>, Ref Cursors, Types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Collections</a:t>
            </a:r>
            <a:r>
              <a:rPr lang="nl-NL" dirty="0" smtClean="0"/>
              <a:t>, </a:t>
            </a:r>
            <a:r>
              <a:rPr lang="nl-NL" dirty="0" err="1" smtClean="0"/>
              <a:t>authentication</a:t>
            </a:r>
            <a:r>
              <a:rPr lang="nl-NL" dirty="0" smtClean="0"/>
              <a:t>, …</a:t>
            </a:r>
          </a:p>
          <a:p>
            <a:pPr lvl="1"/>
            <a:r>
              <a:rPr lang="nl-NL" dirty="0" err="1" smtClean="0"/>
              <a:t>Leveraging</a:t>
            </a:r>
            <a:r>
              <a:rPr lang="nl-NL" dirty="0" smtClean="0"/>
              <a:t> OCI Oracle (Fat) Client Libraries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98</a:t>
            </a:fld>
            <a:endParaRPr lang="en-US"/>
          </a:p>
        </p:txBody>
      </p:sp>
      <p:pic>
        <p:nvPicPr>
          <p:cNvPr id="22530" name="Picture 2" descr="http://www.oracle.com/ocom/groups/public/@otn/documents/digitalasset/255078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4917" y="2111693"/>
            <a:ext cx="3251299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20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Connect </a:t>
            </a:r>
            <a:r>
              <a:rPr lang="nl-NL" dirty="0" err="1" smtClean="0"/>
              <a:t>to</a:t>
            </a:r>
            <a:r>
              <a:rPr lang="nl-NL" dirty="0" smtClean="0"/>
              <a:t> Oracle Database </a:t>
            </a:r>
            <a:r>
              <a:rPr lang="nl-NL" dirty="0" err="1" smtClean="0"/>
              <a:t>from</a:t>
            </a:r>
            <a:r>
              <a:rPr lang="nl-NL" dirty="0" smtClean="0"/>
              <a:t> node </a:t>
            </a:r>
            <a:r>
              <a:rPr lang="nl-NL" dirty="0" err="1" smtClean="0"/>
              <a:t>application</a:t>
            </a:r>
            <a:r>
              <a:rPr lang="nl-NL" dirty="0" smtClean="0"/>
              <a:t> …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99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76971" y="2271261"/>
            <a:ext cx="16386321" cy="6856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142640"/>
            <a:ext cx="16502693" cy="7173636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 err="1" smtClean="0"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oracledb</a:t>
            </a:r>
            <a:r>
              <a:rPr lang="en-US" dirty="0">
                <a:latin typeface="Lucida Console" panose="020B0609040504020204" pitchFamily="49" charset="0"/>
              </a:rPr>
              <a:t> = require('</a:t>
            </a:r>
            <a:r>
              <a:rPr lang="en-US" dirty="0" err="1">
                <a:latin typeface="Lucida Console" panose="020B0609040504020204" pitchFamily="49" charset="0"/>
              </a:rPr>
              <a:t>oracledb</a:t>
            </a:r>
            <a:r>
              <a:rPr lang="en-US" dirty="0">
                <a:latin typeface="Lucida Console" panose="020B0609040504020204" pitchFamily="49" charset="0"/>
              </a:rPr>
              <a:t>');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dbConfig</a:t>
            </a:r>
            <a:r>
              <a:rPr lang="en-US" dirty="0">
                <a:latin typeface="Lucida Console" panose="020B0609040504020204" pitchFamily="49" charset="0"/>
              </a:rPr>
              <a:t> = require('./dbconfig.js</a:t>
            </a:r>
            <a:r>
              <a:rPr lang="en-US" dirty="0" smtClean="0">
                <a:latin typeface="Lucida Console" panose="020B0609040504020204" pitchFamily="49" charset="0"/>
              </a:rPr>
              <a:t>');</a:t>
            </a:r>
          </a:p>
          <a:p>
            <a:endParaRPr lang="nl-NL" dirty="0">
              <a:latin typeface="Lucida Console" panose="020B0609040504020204" pitchFamily="49" charset="0"/>
            </a:endParaRPr>
          </a:p>
          <a:p>
            <a:endParaRPr lang="en-US" dirty="0">
              <a:latin typeface="Lucida Console" panose="020B0609040504020204" pitchFamily="49" charset="0"/>
            </a:endParaRP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oracledb.getConnection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</a:p>
          <a:p>
            <a:r>
              <a:rPr lang="en-US" dirty="0">
                <a:latin typeface="Lucida Console" panose="020B0609040504020204" pitchFamily="49" charset="0"/>
              </a:rPr>
              <a:t> 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user          : </a:t>
            </a:r>
            <a:r>
              <a:rPr lang="en-US" dirty="0" err="1">
                <a:latin typeface="Lucida Console" panose="020B0609040504020204" pitchFamily="49" charset="0"/>
              </a:rPr>
              <a:t>dbConfig.user</a:t>
            </a:r>
            <a:r>
              <a:rPr lang="en-US" dirty="0">
                <a:latin typeface="Lucida Console" panose="020B0609040504020204" pitchFamily="49" charset="0"/>
              </a:rPr>
              <a:t>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password      : </a:t>
            </a:r>
            <a:r>
              <a:rPr lang="en-US" dirty="0" err="1">
                <a:latin typeface="Lucida Console" panose="020B0609040504020204" pitchFamily="49" charset="0"/>
              </a:rPr>
              <a:t>dbConfig.password</a:t>
            </a:r>
            <a:r>
              <a:rPr lang="en-US" dirty="0">
                <a:latin typeface="Lucida Console" panose="020B0609040504020204" pitchFamily="49" charset="0"/>
              </a:rPr>
              <a:t>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err="1">
                <a:latin typeface="Lucida Console" panose="020B0609040504020204" pitchFamily="49" charset="0"/>
              </a:rPr>
              <a:t>connectString</a:t>
            </a:r>
            <a:r>
              <a:rPr lang="en-US" dirty="0">
                <a:latin typeface="Lucida Console" panose="020B0609040504020204" pitchFamily="49" charset="0"/>
              </a:rPr>
              <a:t> : </a:t>
            </a:r>
            <a:r>
              <a:rPr lang="en-US" dirty="0" err="1">
                <a:latin typeface="Lucida Console" panose="020B0609040504020204" pitchFamily="49" charset="0"/>
              </a:rPr>
              <a:t>dbConfig.connectString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},</a:t>
            </a:r>
          </a:p>
          <a:p>
            <a:r>
              <a:rPr lang="en-US" dirty="0">
                <a:latin typeface="Lucida Console" panose="020B0609040504020204" pitchFamily="49" charset="0"/>
              </a:rPr>
              <a:t>  function(err, connection)</a:t>
            </a:r>
          </a:p>
          <a:p>
            <a:r>
              <a:rPr lang="en-US" dirty="0">
                <a:latin typeface="Lucida Console" panose="020B0609040504020204" pitchFamily="49" charset="0"/>
              </a:rPr>
              <a:t> 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if (err)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</a:t>
            </a:r>
            <a:r>
              <a:rPr lang="en-US" dirty="0" err="1">
                <a:latin typeface="Lucida Console" panose="020B0609040504020204" pitchFamily="49" charset="0"/>
              </a:rPr>
              <a:t>console.error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err.message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return;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err="1">
                <a:latin typeface="Lucida Console" panose="020B0609040504020204" pitchFamily="49" charset="0"/>
              </a:rPr>
              <a:t>connection.execute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</a:p>
          <a:p>
            <a:r>
              <a:rPr lang="en-US" dirty="0">
                <a:latin typeface="Lucida Console" panose="020B0609040504020204" pitchFamily="49" charset="0"/>
              </a:rPr>
              <a:t>...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0991527" y="7071347"/>
            <a:ext cx="2457948" cy="1363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/>
              <a:t>Integration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620" y="7674799"/>
            <a:ext cx="2235443" cy="83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/>
          <p:cNvSpPr/>
          <p:nvPr/>
        </p:nvSpPr>
        <p:spPr>
          <a:xfrm>
            <a:off x="13176370" y="7986940"/>
            <a:ext cx="1092421" cy="5507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7" name="Can 16"/>
          <p:cNvSpPr/>
          <p:nvPr/>
        </p:nvSpPr>
        <p:spPr>
          <a:xfrm>
            <a:off x="14268792" y="7189677"/>
            <a:ext cx="2321395" cy="1808511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"/>
          <a:stretch/>
        </p:blipFill>
        <p:spPr bwMode="auto">
          <a:xfrm>
            <a:off x="5090159" y="3111283"/>
            <a:ext cx="12526923" cy="1993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5242347" y="2885729"/>
            <a:ext cx="122133" cy="2255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395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MIS_WIDESCREEN">
  <a:themeElements>
    <a:clrScheme name="Conclusion 2014 -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8F33"/>
      </a:accent1>
      <a:accent2>
        <a:srgbClr val="DA4290"/>
      </a:accent2>
      <a:accent3>
        <a:srgbClr val="613C91"/>
      </a:accent3>
      <a:accent4>
        <a:srgbClr val="FFCC00"/>
      </a:accent4>
      <a:accent5>
        <a:srgbClr val="0069B4"/>
      </a:accent5>
      <a:accent6>
        <a:srgbClr val="E73430"/>
      </a:accent6>
      <a:hlink>
        <a:srgbClr val="000000"/>
      </a:hlink>
      <a:folHlink>
        <a:srgbClr val="000000"/>
      </a:folHlink>
    </a:clrScheme>
    <a:fontScheme name="Conclusion 2014 - FONTS">
      <a:majorFont>
        <a:latin typeface="Arial Narrow"/>
        <a:ea typeface=""/>
        <a:cs typeface=""/>
      </a:majorFont>
      <a:minorFont>
        <a:latin typeface="Arial Unicode M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AMIS_WIDESCREEN" id="{B3E69953-2F37-46EB-A098-E591A47BCAD3}" vid="{18689EA0-6BAF-404F-B4FD-27D36DF712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AMIS_WIDESCREEN</Template>
  <TotalTime>7926</TotalTime>
  <Words>5402</Words>
  <Application>Microsoft Office PowerPoint</Application>
  <PresentationFormat>Custom</PresentationFormat>
  <Paragraphs>1315</Paragraphs>
  <Slides>104</Slides>
  <Notes>16</Notes>
  <HiddenSlides>9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05" baseType="lpstr">
      <vt:lpstr>AMIS_WIDESCREEN</vt:lpstr>
      <vt:lpstr>PowerPoint Presentation</vt:lpstr>
      <vt:lpstr>Agenda</vt:lpstr>
      <vt:lpstr>Overview</vt:lpstr>
      <vt:lpstr>Supporting Resources on GitHub</vt:lpstr>
      <vt:lpstr>JavaScript</vt:lpstr>
      <vt:lpstr>Tiobe – long term history</vt:lpstr>
      <vt:lpstr>Popularity Ratings…</vt:lpstr>
      <vt:lpstr>JavaScript  in enterprise architecture</vt:lpstr>
      <vt:lpstr>Node.js is like a JS-DK – JavaScript Virtual Machine</vt:lpstr>
      <vt:lpstr>Brief History of Node.js</vt:lpstr>
      <vt:lpstr>PowerPoint Presentation</vt:lpstr>
      <vt:lpstr>PowerPoint Presentation</vt:lpstr>
      <vt:lpstr>Brief History of Node.js</vt:lpstr>
      <vt:lpstr>Hello World</vt:lpstr>
      <vt:lpstr>Hello World – using a function</vt:lpstr>
      <vt:lpstr>Hello World – read commandline arguments</vt:lpstr>
      <vt:lpstr>Hello World – pass around a function reference</vt:lpstr>
      <vt:lpstr>Hello World – have one function execute [a reference to ] another</vt:lpstr>
      <vt:lpstr>Hello World – callback functions and time outs – no state yet</vt:lpstr>
      <vt:lpstr>Hello World – closures with state executed on time out</vt:lpstr>
      <vt:lpstr>Closure</vt:lpstr>
      <vt:lpstr>Modules</vt:lpstr>
      <vt:lpstr>File manipulation from Node.js - using core module fs</vt:lpstr>
      <vt:lpstr>Hello World –  using core module util</vt:lpstr>
      <vt:lpstr>Packages</vt:lpstr>
      <vt:lpstr>Reusing node modules</vt:lpstr>
      <vt:lpstr>npm</vt:lpstr>
      <vt:lpstr>Node.js can handle incoming HTTP requests</vt:lpstr>
      <vt:lpstr>Core Modules for (inbound &amp; outbound) networking: http, https, net, dgram</vt:lpstr>
      <vt:lpstr>Simplest form of HTTP handling</vt:lpstr>
      <vt:lpstr>Interpret request and respond appropriately</vt:lpstr>
      <vt:lpstr>Interpret request and respond appropriately</vt:lpstr>
      <vt:lpstr>Static File Serving</vt:lpstr>
      <vt:lpstr>Remote Resource Serving –  http in and http out</vt:lpstr>
      <vt:lpstr>Express web application framework</vt:lpstr>
      <vt:lpstr>Express - Simplest form of HTTP handling</vt:lpstr>
      <vt:lpstr>Express – Even simpler form of HTTP handling (or at least simpler code)</vt:lpstr>
      <vt:lpstr>Static File Serving</vt:lpstr>
      <vt:lpstr>Oracle JET on Node.js</vt:lpstr>
      <vt:lpstr>Oracle JET on Node.js</vt:lpstr>
      <vt:lpstr>Handling Form Submit and other HTTP POST requests</vt:lpstr>
      <vt:lpstr>Handling REST GET requests</vt:lpstr>
      <vt:lpstr>Handling REST GET &amp; Form POST requests</vt:lpstr>
      <vt:lpstr>Serve Department details – retrieved from external REST API </vt:lpstr>
      <vt:lpstr>And now for a real USP </vt:lpstr>
      <vt:lpstr>Access speed for data retrieved from various sources</vt:lpstr>
      <vt:lpstr>Threads in web application handling HTTP-requests</vt:lpstr>
      <vt:lpstr>Ready-to-run Threads in web application handling HTTP-requests</vt:lpstr>
      <vt:lpstr>PowerPoint Presentation</vt:lpstr>
      <vt:lpstr>Single Thread model in Node.js</vt:lpstr>
      <vt:lpstr>Single Thread</vt:lpstr>
      <vt:lpstr>Single Thread</vt:lpstr>
      <vt:lpstr>PowerPoint Presentation</vt:lpstr>
      <vt:lpstr>The single thread way: Nginx</vt:lpstr>
      <vt:lpstr>The single thread way: Nginx</vt:lpstr>
      <vt:lpstr>Asynchronously assembling the HTTP response</vt:lpstr>
      <vt:lpstr>Handson – Part 1</vt:lpstr>
      <vt:lpstr>Agenda</vt:lpstr>
      <vt:lpstr>Artist API</vt:lpstr>
      <vt:lpstr>async</vt:lpstr>
      <vt:lpstr>async – execute in parallel</vt:lpstr>
      <vt:lpstr>async – execute in parallel</vt:lpstr>
      <vt:lpstr>async – execute in waterfall</vt:lpstr>
      <vt:lpstr>async – execute in waterfall</vt:lpstr>
      <vt:lpstr>Structure of Artist API</vt:lpstr>
      <vt:lpstr>Chain of subsequent asynchronous calls</vt:lpstr>
      <vt:lpstr>Chain of subsequent asynchronous calls</vt:lpstr>
      <vt:lpstr>Promises in Javascript</vt:lpstr>
      <vt:lpstr>Promises can be evaluated  in parallel and in a chain</vt:lpstr>
      <vt:lpstr>Chain of subsequent asynchronous calls</vt:lpstr>
      <vt:lpstr>Server sent events</vt:lpstr>
      <vt:lpstr>Server sent events</vt:lpstr>
      <vt:lpstr>MEAN stack</vt:lpstr>
      <vt:lpstr>NoSQL –  relational Databases re-evaluated</vt:lpstr>
      <vt:lpstr>Use Case: Webshop</vt:lpstr>
      <vt:lpstr>Use Case: Webshop Technology and architecture considerations</vt:lpstr>
      <vt:lpstr>Use Case: Webshop Technology and architecture considerations</vt:lpstr>
      <vt:lpstr>NoSQL and BASE</vt:lpstr>
      <vt:lpstr>(leading) NoSQL Database products</vt:lpstr>
      <vt:lpstr>PowerPoint Presentation</vt:lpstr>
      <vt:lpstr>History of MongoDB</vt:lpstr>
      <vt:lpstr>Core Architecture</vt:lpstr>
      <vt:lpstr>Interacting with Mongodb  from Node.js</vt:lpstr>
      <vt:lpstr>Connecting to server</vt:lpstr>
      <vt:lpstr>Retrieve data (1a)</vt:lpstr>
      <vt:lpstr>Retrieve data (1B)</vt:lpstr>
      <vt:lpstr>Retrieve data (2)</vt:lpstr>
      <vt:lpstr>Connecting to server – ECMA 6</vt:lpstr>
      <vt:lpstr>Retrieve documents – ECMA 6</vt:lpstr>
      <vt:lpstr>Retrieve documents (2) – ECMA 6</vt:lpstr>
      <vt:lpstr>CREATE docs in MongoDB – ES6</vt:lpstr>
      <vt:lpstr>CREATE &amp; Update  docs – ES6</vt:lpstr>
      <vt:lpstr>CREATE, Update  and Delete – ES6</vt:lpstr>
      <vt:lpstr>CREATE documents in MongoDB</vt:lpstr>
      <vt:lpstr>CREATE and delete documents</vt:lpstr>
      <vt:lpstr>Getting access to a MongoDB instance</vt:lpstr>
      <vt:lpstr>Oracle and Node</vt:lpstr>
      <vt:lpstr>node-oracledb database driver</vt:lpstr>
      <vt:lpstr>Connect to Oracle Database from node application …</vt:lpstr>
      <vt:lpstr>… and perform SQL or PL/SQL</vt:lpstr>
      <vt:lpstr>… and perform SQL or PL/SQL</vt:lpstr>
      <vt:lpstr>Your Next steps with Node  … and beyond</vt:lpstr>
      <vt:lpstr>Handson – Part 2</vt:lpstr>
      <vt:lpstr>PowerPoint Presentation</vt:lpstr>
    </vt:vector>
  </TitlesOfParts>
  <Company>Conclusion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Jellema</dc:creator>
  <cp:keywords>omc; cloud</cp:keywords>
  <cp:lastModifiedBy>Lucas Jellema</cp:lastModifiedBy>
  <cp:revision>233</cp:revision>
  <dcterms:created xsi:type="dcterms:W3CDTF">2016-11-24T07:31:17Z</dcterms:created>
  <dcterms:modified xsi:type="dcterms:W3CDTF">2017-06-21T05:11:30Z</dcterms:modified>
</cp:coreProperties>
</file>